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61"/>
  </p:notesMasterIdLst>
  <p:sldIdLst>
    <p:sldId id="256" r:id="rId5"/>
    <p:sldId id="280" r:id="rId6"/>
    <p:sldId id="281" r:id="rId7"/>
    <p:sldId id="282" r:id="rId8"/>
    <p:sldId id="329" r:id="rId9"/>
    <p:sldId id="326" r:id="rId10"/>
    <p:sldId id="327" r:id="rId11"/>
    <p:sldId id="296" r:id="rId12"/>
    <p:sldId id="284" r:id="rId13"/>
    <p:sldId id="328" r:id="rId14"/>
    <p:sldId id="257" r:id="rId15"/>
    <p:sldId id="258" r:id="rId16"/>
    <p:sldId id="319" r:id="rId17"/>
    <p:sldId id="259" r:id="rId18"/>
    <p:sldId id="260" r:id="rId19"/>
    <p:sldId id="261" r:id="rId20"/>
    <p:sldId id="262" r:id="rId21"/>
    <p:sldId id="263" r:id="rId22"/>
    <p:sldId id="264" r:id="rId23"/>
    <p:sldId id="320" r:id="rId24"/>
    <p:sldId id="265" r:id="rId25"/>
    <p:sldId id="266" r:id="rId26"/>
    <p:sldId id="267" r:id="rId27"/>
    <p:sldId id="268" r:id="rId28"/>
    <p:sldId id="321" r:id="rId29"/>
    <p:sldId id="269" r:id="rId30"/>
    <p:sldId id="270" r:id="rId31"/>
    <p:sldId id="271" r:id="rId32"/>
    <p:sldId id="272" r:id="rId33"/>
    <p:sldId id="273" r:id="rId34"/>
    <p:sldId id="275" r:id="rId35"/>
    <p:sldId id="276" r:id="rId36"/>
    <p:sldId id="277" r:id="rId37"/>
    <p:sldId id="278" r:id="rId38"/>
    <p:sldId id="279" r:id="rId39"/>
    <p:sldId id="322" r:id="rId40"/>
    <p:sldId id="303" r:id="rId41"/>
    <p:sldId id="323" r:id="rId42"/>
    <p:sldId id="324" r:id="rId43"/>
    <p:sldId id="325" r:id="rId44"/>
    <p:sldId id="289" r:id="rId45"/>
    <p:sldId id="316" r:id="rId46"/>
    <p:sldId id="317" r:id="rId47"/>
    <p:sldId id="288" r:id="rId48"/>
    <p:sldId id="291" r:id="rId49"/>
    <p:sldId id="292" r:id="rId50"/>
    <p:sldId id="294" r:id="rId51"/>
    <p:sldId id="318" r:id="rId52"/>
    <p:sldId id="293" r:id="rId53"/>
    <p:sldId id="297" r:id="rId54"/>
    <p:sldId id="298" r:id="rId55"/>
    <p:sldId id="304" r:id="rId56"/>
    <p:sldId id="305" r:id="rId57"/>
    <p:sldId id="311" r:id="rId58"/>
    <p:sldId id="312" r:id="rId59"/>
    <p:sldId id="315" r:id="rId6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3518"/>
    <a:srgbClr val="0045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761"/>
  </p:normalViewPr>
  <p:slideViewPr>
    <p:cSldViewPr snapToGrid="0">
      <p:cViewPr varScale="1">
        <p:scale>
          <a:sx n="59" d="100"/>
          <a:sy n="59" d="100"/>
        </p:scale>
        <p:origin x="94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5" Type="http://schemas.openxmlformats.org/officeDocument/2006/relationships/slide" Target="slides/slide1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85C891-DA2A-9948-B8A6-126018E29184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FE228D-B168-F145-9A6B-6B0A033CE1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9571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FE228D-B168-F145-9A6B-6B0A033CE1C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0487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FE228D-B168-F145-9A6B-6B0A033CE1C1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9025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5/9/2025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9458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3419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5016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55673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68664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5/9/2025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91639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5/9/2025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88548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1673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1415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0684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5/9/2025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155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5/9/2025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7073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5/9/2025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0756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5/9/2025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5270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5/9/2025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4613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5/9/2025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5920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8153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5/9/2025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27406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2.png"/><Relationship Id="rId7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ontiersin.org/journals/psychology/articles/10.3389/fpsyg.2015.01997/full#:~:text=Importantly%2C%20both%20greater%20variability%20,Thus" TargetMode="External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4BB80-0104-50CF-FF70-8569B14758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10149700" cy="3329581"/>
          </a:xfrm>
        </p:spPr>
        <p:txBody>
          <a:bodyPr>
            <a:normAutofit/>
          </a:bodyPr>
          <a:lstStyle/>
          <a:p>
            <a:r>
              <a:rPr lang="en-IN" dirty="0"/>
              <a:t>Self-Harm and Suicide Ideation On Reddit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376CEF-30AB-60CE-EED0-6942B160834E}"/>
              </a:ext>
            </a:extLst>
          </p:cNvPr>
          <p:cNvSpPr txBox="1"/>
          <p:nvPr/>
        </p:nvSpPr>
        <p:spPr>
          <a:xfrm>
            <a:off x="2195181" y="4887027"/>
            <a:ext cx="691375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By: Krutika, Prasad, Jonathan, Sheids</a:t>
            </a:r>
          </a:p>
        </p:txBody>
      </p:sp>
    </p:spTree>
    <p:extLst>
      <p:ext uri="{BB962C8B-B14F-4D97-AF65-F5344CB8AC3E}">
        <p14:creationId xmlns:p14="http://schemas.microsoft.com/office/powerpoint/2010/main" val="572034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8D9909-27A3-DD11-77CD-5938079665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33DEA-D330-D777-77E0-54BE3F1A7E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2026" y="2608090"/>
            <a:ext cx="9404723" cy="1400530"/>
          </a:xfrm>
        </p:spPr>
        <p:txBody>
          <a:bodyPr/>
          <a:lstStyle/>
          <a:p>
            <a:r>
              <a:rPr lang="en-IN" sz="4500" b="1" dirty="0"/>
              <a:t>Exploratory Data Analysis</a:t>
            </a:r>
          </a:p>
        </p:txBody>
      </p:sp>
    </p:spTree>
    <p:extLst>
      <p:ext uri="{BB962C8B-B14F-4D97-AF65-F5344CB8AC3E}">
        <p14:creationId xmlns:p14="http://schemas.microsoft.com/office/powerpoint/2010/main" val="32215366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2C84F-CC52-9486-A4DB-66A185DDC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How many users have ever mentioned suicidal or NSSI thoughts?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3E9E3C-A4BF-B272-A789-D4AD48890736}"/>
              </a:ext>
            </a:extLst>
          </p:cNvPr>
          <p:cNvSpPr txBox="1"/>
          <p:nvPr/>
        </p:nvSpPr>
        <p:spPr>
          <a:xfrm>
            <a:off x="646111" y="5239657"/>
            <a:ext cx="8458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Out of </a:t>
            </a:r>
            <a:r>
              <a:rPr lang="en-US" b="1" dirty="0"/>
              <a:t>84,798</a:t>
            </a:r>
            <a:r>
              <a:rPr lang="en-US" dirty="0"/>
              <a:t> total users, </a:t>
            </a:r>
            <a:r>
              <a:rPr lang="en-US" b="1" dirty="0"/>
              <a:t>78,515</a:t>
            </a:r>
            <a:r>
              <a:rPr lang="en-US" dirty="0"/>
              <a:t> (≈92.6%) mentioned self-harm or suicidal thoughts at least once.</a:t>
            </a:r>
            <a:endParaRPr lang="en-IN" dirty="0"/>
          </a:p>
        </p:txBody>
      </p:sp>
      <p:pic>
        <p:nvPicPr>
          <p:cNvPr id="7" name="Picture 6" descr="A close-up of a white background&#10;&#10;AI-generated content may be incorrect.">
            <a:extLst>
              <a:ext uri="{FF2B5EF4-FFF2-40B4-BE49-F238E27FC236}">
                <a16:creationId xmlns:a16="http://schemas.microsoft.com/office/drawing/2014/main" id="{8CC51278-CF05-E7D9-72E6-CC19BC6B9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2946400"/>
            <a:ext cx="6680200" cy="1657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0119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412E3267-7ABE-412B-8580-47EC0D1F61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0B62C5A-2250-4380-AB23-DB87446CCE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D42CF425-7213-4F89-B0FF-4C2BDDD9C6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35DA97D-88F8-4249-B650-4FC9FD50A3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3F38673-6E30-4BAE-AC67-0B283EBF4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202A25CB-1ED1-4C87-AB49-8D3BC684D1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D027D25-8C05-0C0E-D0DF-C4D3E2A03F32}"/>
              </a:ext>
            </a:extLst>
          </p:cNvPr>
          <p:cNvSpPr txBox="1">
            <a:spLocks/>
          </p:cNvSpPr>
          <p:nvPr/>
        </p:nvSpPr>
        <p:spPr>
          <a:xfrm>
            <a:off x="7400518" y="1447800"/>
            <a:ext cx="4143781" cy="281940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457200">
              <a:spcAft>
                <a:spcPts val="600"/>
              </a:spcAft>
            </a:pPr>
            <a:r>
              <a:rPr lang="en-US" dirty="0">
                <a:solidFill>
                  <a:schemeClr val="tx2"/>
                </a:solidFill>
              </a:rPr>
              <a:t>How many attempted at least once?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E1C4BA7C-A6A2-4500-B971-6AA7E64360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5400000" flipH="1">
            <a:off x="68960" y="-68960"/>
            <a:ext cx="6858001" cy="6995918"/>
          </a:xfrm>
          <a:custGeom>
            <a:avLst/>
            <a:gdLst>
              <a:gd name="connsiteX0" fmla="*/ 6858001 w 6858001"/>
              <a:gd name="connsiteY0" fmla="*/ 1344715 h 6995918"/>
              <a:gd name="connsiteX1" fmla="*/ 6858001 w 6858001"/>
              <a:gd name="connsiteY1" fmla="*/ 1177 h 6995918"/>
              <a:gd name="connsiteX2" fmla="*/ 6702324 w 6858001"/>
              <a:gd name="connsiteY2" fmla="*/ 26222 h 6995918"/>
              <a:gd name="connsiteX3" fmla="*/ 6547333 w 6858001"/>
              <a:gd name="connsiteY3" fmla="*/ 50091 h 6995918"/>
              <a:gd name="connsiteX4" fmla="*/ 6391657 w 6858001"/>
              <a:gd name="connsiteY4" fmla="*/ 73455 h 6995918"/>
              <a:gd name="connsiteX5" fmla="*/ 6235294 w 6858001"/>
              <a:gd name="connsiteY5" fmla="*/ 93458 h 6995918"/>
              <a:gd name="connsiteX6" fmla="*/ 6079618 w 6858001"/>
              <a:gd name="connsiteY6" fmla="*/ 113629 h 6995918"/>
              <a:gd name="connsiteX7" fmla="*/ 5923255 w 6858001"/>
              <a:gd name="connsiteY7" fmla="*/ 132455 h 6995918"/>
              <a:gd name="connsiteX8" fmla="*/ 5768950 w 6858001"/>
              <a:gd name="connsiteY8" fmla="*/ 148591 h 6995918"/>
              <a:gd name="connsiteX9" fmla="*/ 5612588 w 6858001"/>
              <a:gd name="connsiteY9" fmla="*/ 163887 h 6995918"/>
              <a:gd name="connsiteX10" fmla="*/ 5456911 w 6858001"/>
              <a:gd name="connsiteY10" fmla="*/ 177839 h 6995918"/>
              <a:gd name="connsiteX11" fmla="*/ 5303978 w 6858001"/>
              <a:gd name="connsiteY11" fmla="*/ 189941 h 6995918"/>
              <a:gd name="connsiteX12" fmla="*/ 5148987 w 6858001"/>
              <a:gd name="connsiteY12" fmla="*/ 202044 h 6995918"/>
              <a:gd name="connsiteX13" fmla="*/ 4996054 w 6858001"/>
              <a:gd name="connsiteY13" fmla="*/ 212129 h 6995918"/>
              <a:gd name="connsiteX14" fmla="*/ 4843120 w 6858001"/>
              <a:gd name="connsiteY14" fmla="*/ 220029 h 6995918"/>
              <a:gd name="connsiteX15" fmla="*/ 4690873 w 6858001"/>
              <a:gd name="connsiteY15" fmla="*/ 228266 h 6995918"/>
              <a:gd name="connsiteX16" fmla="*/ 4539997 w 6858001"/>
              <a:gd name="connsiteY16" fmla="*/ 235157 h 6995918"/>
              <a:gd name="connsiteX17" fmla="*/ 4390492 w 6858001"/>
              <a:gd name="connsiteY17" fmla="*/ 240032 h 6995918"/>
              <a:gd name="connsiteX18" fmla="*/ 4240988 w 6858001"/>
              <a:gd name="connsiteY18" fmla="*/ 244234 h 6995918"/>
              <a:gd name="connsiteX19" fmla="*/ 4092855 w 6858001"/>
              <a:gd name="connsiteY19" fmla="*/ 248268 h 6995918"/>
              <a:gd name="connsiteX20" fmla="*/ 3946780 w 6858001"/>
              <a:gd name="connsiteY20" fmla="*/ 250117 h 6995918"/>
              <a:gd name="connsiteX21" fmla="*/ 3800704 w 6858001"/>
              <a:gd name="connsiteY21" fmla="*/ 252134 h 6995918"/>
              <a:gd name="connsiteX22" fmla="*/ 3656686 w 6858001"/>
              <a:gd name="connsiteY22" fmla="*/ 253143 h 6995918"/>
              <a:gd name="connsiteX23" fmla="*/ 3514040 w 6858001"/>
              <a:gd name="connsiteY23" fmla="*/ 252134 h 6995918"/>
              <a:gd name="connsiteX24" fmla="*/ 3372765 w 6858001"/>
              <a:gd name="connsiteY24" fmla="*/ 252134 h 6995918"/>
              <a:gd name="connsiteX25" fmla="*/ 3232862 w 6858001"/>
              <a:gd name="connsiteY25" fmla="*/ 250117 h 6995918"/>
              <a:gd name="connsiteX26" fmla="*/ 3095702 w 6858001"/>
              <a:gd name="connsiteY26" fmla="*/ 247092 h 6995918"/>
              <a:gd name="connsiteX27" fmla="*/ 2959914 w 6858001"/>
              <a:gd name="connsiteY27" fmla="*/ 244234 h 6995918"/>
              <a:gd name="connsiteX28" fmla="*/ 2826868 w 6858001"/>
              <a:gd name="connsiteY28" fmla="*/ 241040 h 6995918"/>
              <a:gd name="connsiteX29" fmla="*/ 2694509 w 6858001"/>
              <a:gd name="connsiteY29" fmla="*/ 236166 h 6995918"/>
              <a:gd name="connsiteX30" fmla="*/ 2564208 w 6858001"/>
              <a:gd name="connsiteY30" fmla="*/ 230955 h 6995918"/>
              <a:gd name="connsiteX31" fmla="*/ 2436649 w 6858001"/>
              <a:gd name="connsiteY31" fmla="*/ 226249 h 6995918"/>
              <a:gd name="connsiteX32" fmla="*/ 2187703 w 6858001"/>
              <a:gd name="connsiteY32" fmla="*/ 212969 h 6995918"/>
              <a:gd name="connsiteX33" fmla="*/ 1949045 w 6858001"/>
              <a:gd name="connsiteY33" fmla="*/ 198850 h 6995918"/>
              <a:gd name="connsiteX34" fmla="*/ 1719988 w 6858001"/>
              <a:gd name="connsiteY34" fmla="*/ 184058 h 6995918"/>
              <a:gd name="connsiteX35" fmla="*/ 1503275 w 6858001"/>
              <a:gd name="connsiteY35" fmla="*/ 167753 h 6995918"/>
              <a:gd name="connsiteX36" fmla="*/ 1296163 w 6858001"/>
              <a:gd name="connsiteY36" fmla="*/ 150776 h 6995918"/>
              <a:gd name="connsiteX37" fmla="*/ 1104139 w 6858001"/>
              <a:gd name="connsiteY37" fmla="*/ 132455 h 6995918"/>
              <a:gd name="connsiteX38" fmla="*/ 923774 w 6858001"/>
              <a:gd name="connsiteY38" fmla="*/ 114469 h 6995918"/>
              <a:gd name="connsiteX39" fmla="*/ 757810 w 6858001"/>
              <a:gd name="connsiteY39" fmla="*/ 96484 h 6995918"/>
              <a:gd name="connsiteX40" fmla="*/ 605563 w 6858001"/>
              <a:gd name="connsiteY40" fmla="*/ 79507 h 6995918"/>
              <a:gd name="connsiteX41" fmla="*/ 470460 w 6858001"/>
              <a:gd name="connsiteY41" fmla="*/ 63370 h 6995918"/>
              <a:gd name="connsiteX42" fmla="*/ 348388 w 6858001"/>
              <a:gd name="connsiteY42" fmla="*/ 48074 h 6995918"/>
              <a:gd name="connsiteX43" fmla="*/ 245518 w 6858001"/>
              <a:gd name="connsiteY43" fmla="*/ 35299 h 6995918"/>
              <a:gd name="connsiteX44" fmla="*/ 159107 w 6858001"/>
              <a:gd name="connsiteY44" fmla="*/ 23197 h 6995918"/>
              <a:gd name="connsiteX45" fmla="*/ 40463 w 6858001"/>
              <a:gd name="connsiteY45" fmla="*/ 5883 h 6995918"/>
              <a:gd name="connsiteX46" fmla="*/ 1 w 6858001"/>
              <a:gd name="connsiteY46" fmla="*/ 0 h 6995918"/>
              <a:gd name="connsiteX47" fmla="*/ 1 w 6858001"/>
              <a:gd name="connsiteY47" fmla="*/ 905354 h 6995918"/>
              <a:gd name="connsiteX48" fmla="*/ 0 w 6858001"/>
              <a:gd name="connsiteY48" fmla="*/ 905354 h 6995918"/>
              <a:gd name="connsiteX49" fmla="*/ 0 w 6858001"/>
              <a:gd name="connsiteY49" fmla="*/ 6995918 h 6995918"/>
              <a:gd name="connsiteX50" fmla="*/ 6858000 w 6858001"/>
              <a:gd name="connsiteY50" fmla="*/ 6995918 h 6995918"/>
              <a:gd name="connsiteX51" fmla="*/ 6858000 w 6858001"/>
              <a:gd name="connsiteY51" fmla="*/ 1344715 h 6995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6995918">
                <a:moveTo>
                  <a:pt x="6858001" y="1344715"/>
                </a:moveTo>
                <a:lnTo>
                  <a:pt x="6858001" y="1177"/>
                </a:lnTo>
                <a:lnTo>
                  <a:pt x="6702324" y="26222"/>
                </a:lnTo>
                <a:lnTo>
                  <a:pt x="6547333" y="50091"/>
                </a:lnTo>
                <a:lnTo>
                  <a:pt x="6391657" y="73455"/>
                </a:lnTo>
                <a:lnTo>
                  <a:pt x="6235294" y="93458"/>
                </a:lnTo>
                <a:lnTo>
                  <a:pt x="6079618" y="113629"/>
                </a:lnTo>
                <a:lnTo>
                  <a:pt x="5923255" y="132455"/>
                </a:lnTo>
                <a:lnTo>
                  <a:pt x="5768950" y="148591"/>
                </a:lnTo>
                <a:lnTo>
                  <a:pt x="5612588" y="163887"/>
                </a:lnTo>
                <a:lnTo>
                  <a:pt x="5456911" y="177839"/>
                </a:lnTo>
                <a:lnTo>
                  <a:pt x="5303978" y="189941"/>
                </a:lnTo>
                <a:lnTo>
                  <a:pt x="5148987" y="202044"/>
                </a:lnTo>
                <a:lnTo>
                  <a:pt x="4996054" y="212129"/>
                </a:lnTo>
                <a:lnTo>
                  <a:pt x="4843120" y="220029"/>
                </a:lnTo>
                <a:lnTo>
                  <a:pt x="4690873" y="228266"/>
                </a:lnTo>
                <a:lnTo>
                  <a:pt x="4539997" y="235157"/>
                </a:lnTo>
                <a:lnTo>
                  <a:pt x="4390492" y="240032"/>
                </a:lnTo>
                <a:lnTo>
                  <a:pt x="4240988" y="244234"/>
                </a:lnTo>
                <a:lnTo>
                  <a:pt x="4092855" y="248268"/>
                </a:lnTo>
                <a:lnTo>
                  <a:pt x="3946780" y="250117"/>
                </a:lnTo>
                <a:lnTo>
                  <a:pt x="3800704" y="252134"/>
                </a:lnTo>
                <a:lnTo>
                  <a:pt x="3656686" y="253143"/>
                </a:lnTo>
                <a:lnTo>
                  <a:pt x="3514040" y="252134"/>
                </a:lnTo>
                <a:lnTo>
                  <a:pt x="3372765" y="252134"/>
                </a:lnTo>
                <a:lnTo>
                  <a:pt x="3232862" y="250117"/>
                </a:lnTo>
                <a:lnTo>
                  <a:pt x="3095702" y="247092"/>
                </a:lnTo>
                <a:lnTo>
                  <a:pt x="2959914" y="244234"/>
                </a:lnTo>
                <a:lnTo>
                  <a:pt x="2826868" y="241040"/>
                </a:lnTo>
                <a:lnTo>
                  <a:pt x="2694509" y="236166"/>
                </a:lnTo>
                <a:lnTo>
                  <a:pt x="2564208" y="230955"/>
                </a:lnTo>
                <a:lnTo>
                  <a:pt x="2436649" y="226249"/>
                </a:lnTo>
                <a:lnTo>
                  <a:pt x="2187703" y="212969"/>
                </a:lnTo>
                <a:lnTo>
                  <a:pt x="1949045" y="198850"/>
                </a:lnTo>
                <a:lnTo>
                  <a:pt x="1719988" y="184058"/>
                </a:lnTo>
                <a:lnTo>
                  <a:pt x="1503275" y="167753"/>
                </a:lnTo>
                <a:lnTo>
                  <a:pt x="1296163" y="150776"/>
                </a:lnTo>
                <a:lnTo>
                  <a:pt x="1104139" y="132455"/>
                </a:lnTo>
                <a:lnTo>
                  <a:pt x="923774" y="114469"/>
                </a:lnTo>
                <a:lnTo>
                  <a:pt x="757810" y="96484"/>
                </a:lnTo>
                <a:lnTo>
                  <a:pt x="605563" y="79507"/>
                </a:lnTo>
                <a:lnTo>
                  <a:pt x="470460" y="63370"/>
                </a:lnTo>
                <a:lnTo>
                  <a:pt x="348388" y="48074"/>
                </a:lnTo>
                <a:lnTo>
                  <a:pt x="245518" y="35299"/>
                </a:lnTo>
                <a:lnTo>
                  <a:pt x="159107" y="23197"/>
                </a:lnTo>
                <a:lnTo>
                  <a:pt x="40463" y="5883"/>
                </a:lnTo>
                <a:lnTo>
                  <a:pt x="1" y="0"/>
                </a:lnTo>
                <a:lnTo>
                  <a:pt x="1" y="905354"/>
                </a:lnTo>
                <a:lnTo>
                  <a:pt x="0" y="905354"/>
                </a:lnTo>
                <a:lnTo>
                  <a:pt x="0" y="6995918"/>
                </a:lnTo>
                <a:lnTo>
                  <a:pt x="6858000" y="6995918"/>
                </a:lnTo>
                <a:lnTo>
                  <a:pt x="6858000" y="134471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pic>
        <p:nvPicPr>
          <p:cNvPr id="5" name="Picture 4" descr="A black text on a white background&#10;&#10;AI-generated content may be incorrect.">
            <a:extLst>
              <a:ext uri="{FF2B5EF4-FFF2-40B4-BE49-F238E27FC236}">
                <a16:creationId xmlns:a16="http://schemas.microsoft.com/office/drawing/2014/main" id="{68FF7E16-D2EE-DE04-D2E1-8F3F513B19E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3855" y="1275106"/>
            <a:ext cx="5454404" cy="869178"/>
          </a:xfrm>
          <a:prstGeom prst="rect">
            <a:avLst/>
          </a:prstGeom>
          <a:effectLst/>
        </p:spPr>
      </p:pic>
      <p:sp>
        <p:nvSpPr>
          <p:cNvPr id="27" name="Freeform 27">
            <a:extLst>
              <a:ext uri="{FF2B5EF4-FFF2-40B4-BE49-F238E27FC236}">
                <a16:creationId xmlns:a16="http://schemas.microsoft.com/office/drawing/2014/main" id="{4E4027F0-F0A7-4B5F-8B96-D3389FA28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49646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blue pie chart with text&#10;&#10;AI-generated content may be incorrect.">
            <a:extLst>
              <a:ext uri="{FF2B5EF4-FFF2-40B4-BE49-F238E27FC236}">
                <a16:creationId xmlns:a16="http://schemas.microsoft.com/office/drawing/2014/main" id="{5970C3E0-891C-BE8D-9AE9-4076A4F5601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9333" y="2669684"/>
            <a:ext cx="5130019" cy="3426316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536418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26" name="Oval 25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57B325C-3E35-45CF-9D07-3BCB281F3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ACBF47-0BB2-4B55-0D49-25202F515D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925" y="1325880"/>
            <a:ext cx="3550132" cy="3066507"/>
          </a:xfrm>
        </p:spPr>
        <p:txBody>
          <a:bodyPr vert="horz" lIns="91440" tIns="45720" rIns="91440" bIns="45720" rtlCol="0"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4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How many mentioned preparatory  behavior?</a:t>
            </a:r>
          </a:p>
        </p:txBody>
      </p:sp>
      <p:sp>
        <p:nvSpPr>
          <p:cNvPr id="32" name="Freeform 36">
            <a:extLst>
              <a:ext uri="{FF2B5EF4-FFF2-40B4-BE49-F238E27FC236}">
                <a16:creationId xmlns:a16="http://schemas.microsoft.com/office/drawing/2014/main" id="{C24BEC42-AFF3-40D1-93A2-A27A42E1E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3" name="Freeform: Shape 24">
            <a:extLst>
              <a:ext uri="{FF2B5EF4-FFF2-40B4-BE49-F238E27FC236}">
                <a16:creationId xmlns:a16="http://schemas.microsoft.com/office/drawing/2014/main" id="{608F427C-1EC9-4280-9367-F2B3AA063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809954" cy="6858000"/>
          </a:xfrm>
          <a:custGeom>
            <a:avLst/>
            <a:gdLst>
              <a:gd name="connsiteX0" fmla="*/ 6465239 w 7809954"/>
              <a:gd name="connsiteY0" fmla="*/ 0 h 6858000"/>
              <a:gd name="connsiteX1" fmla="*/ 7808777 w 7809954"/>
              <a:gd name="connsiteY1" fmla="*/ 0 h 6858000"/>
              <a:gd name="connsiteX2" fmla="*/ 7783732 w 7809954"/>
              <a:gd name="connsiteY2" fmla="*/ 155676 h 6858000"/>
              <a:gd name="connsiteX3" fmla="*/ 7759863 w 7809954"/>
              <a:gd name="connsiteY3" fmla="*/ 310667 h 6858000"/>
              <a:gd name="connsiteX4" fmla="*/ 7736499 w 7809954"/>
              <a:gd name="connsiteY4" fmla="*/ 466344 h 6858000"/>
              <a:gd name="connsiteX5" fmla="*/ 7716496 w 7809954"/>
              <a:gd name="connsiteY5" fmla="*/ 622706 h 6858000"/>
              <a:gd name="connsiteX6" fmla="*/ 7696325 w 7809954"/>
              <a:gd name="connsiteY6" fmla="*/ 778383 h 6858000"/>
              <a:gd name="connsiteX7" fmla="*/ 7677499 w 7809954"/>
              <a:gd name="connsiteY7" fmla="*/ 934745 h 6858000"/>
              <a:gd name="connsiteX8" fmla="*/ 7661363 w 7809954"/>
              <a:gd name="connsiteY8" fmla="*/ 1089050 h 6858000"/>
              <a:gd name="connsiteX9" fmla="*/ 7646067 w 7809954"/>
              <a:gd name="connsiteY9" fmla="*/ 1245413 h 6858000"/>
              <a:gd name="connsiteX10" fmla="*/ 7632115 w 7809954"/>
              <a:gd name="connsiteY10" fmla="*/ 1401089 h 6858000"/>
              <a:gd name="connsiteX11" fmla="*/ 7620013 w 7809954"/>
              <a:gd name="connsiteY11" fmla="*/ 1554023 h 6858000"/>
              <a:gd name="connsiteX12" fmla="*/ 7607910 w 7809954"/>
              <a:gd name="connsiteY12" fmla="*/ 1709013 h 6858000"/>
              <a:gd name="connsiteX13" fmla="*/ 7597825 w 7809954"/>
              <a:gd name="connsiteY13" fmla="*/ 1861947 h 6858000"/>
              <a:gd name="connsiteX14" fmla="*/ 7589925 w 7809954"/>
              <a:gd name="connsiteY14" fmla="*/ 2014880 h 6858000"/>
              <a:gd name="connsiteX15" fmla="*/ 7581688 w 7809954"/>
              <a:gd name="connsiteY15" fmla="*/ 2167128 h 6858000"/>
              <a:gd name="connsiteX16" fmla="*/ 7574797 w 7809954"/>
              <a:gd name="connsiteY16" fmla="*/ 2318004 h 6858000"/>
              <a:gd name="connsiteX17" fmla="*/ 7569922 w 7809954"/>
              <a:gd name="connsiteY17" fmla="*/ 2467508 h 6858000"/>
              <a:gd name="connsiteX18" fmla="*/ 7565720 w 7809954"/>
              <a:gd name="connsiteY18" fmla="*/ 2617013 h 6858000"/>
              <a:gd name="connsiteX19" fmla="*/ 7561686 w 7809954"/>
              <a:gd name="connsiteY19" fmla="*/ 2765145 h 6858000"/>
              <a:gd name="connsiteX20" fmla="*/ 7559837 w 7809954"/>
              <a:gd name="connsiteY20" fmla="*/ 2911221 h 6858000"/>
              <a:gd name="connsiteX21" fmla="*/ 7557820 w 7809954"/>
              <a:gd name="connsiteY21" fmla="*/ 3057296 h 6858000"/>
              <a:gd name="connsiteX22" fmla="*/ 7556811 w 7809954"/>
              <a:gd name="connsiteY22" fmla="*/ 3201314 h 6858000"/>
              <a:gd name="connsiteX23" fmla="*/ 7557820 w 7809954"/>
              <a:gd name="connsiteY23" fmla="*/ 3343960 h 6858000"/>
              <a:gd name="connsiteX24" fmla="*/ 7557820 w 7809954"/>
              <a:gd name="connsiteY24" fmla="*/ 3485235 h 6858000"/>
              <a:gd name="connsiteX25" fmla="*/ 7559837 w 7809954"/>
              <a:gd name="connsiteY25" fmla="*/ 3625138 h 6858000"/>
              <a:gd name="connsiteX26" fmla="*/ 7562862 w 7809954"/>
              <a:gd name="connsiteY26" fmla="*/ 3762298 h 6858000"/>
              <a:gd name="connsiteX27" fmla="*/ 7565720 w 7809954"/>
              <a:gd name="connsiteY27" fmla="*/ 3898087 h 6858000"/>
              <a:gd name="connsiteX28" fmla="*/ 7568914 w 7809954"/>
              <a:gd name="connsiteY28" fmla="*/ 4031132 h 6858000"/>
              <a:gd name="connsiteX29" fmla="*/ 7573788 w 7809954"/>
              <a:gd name="connsiteY29" fmla="*/ 4163491 h 6858000"/>
              <a:gd name="connsiteX30" fmla="*/ 7578999 w 7809954"/>
              <a:gd name="connsiteY30" fmla="*/ 4293793 h 6858000"/>
              <a:gd name="connsiteX31" fmla="*/ 7583705 w 7809954"/>
              <a:gd name="connsiteY31" fmla="*/ 4421352 h 6858000"/>
              <a:gd name="connsiteX32" fmla="*/ 7596985 w 7809954"/>
              <a:gd name="connsiteY32" fmla="*/ 4670298 h 6858000"/>
              <a:gd name="connsiteX33" fmla="*/ 7611104 w 7809954"/>
              <a:gd name="connsiteY33" fmla="*/ 4908956 h 6858000"/>
              <a:gd name="connsiteX34" fmla="*/ 7625896 w 7809954"/>
              <a:gd name="connsiteY34" fmla="*/ 5138013 h 6858000"/>
              <a:gd name="connsiteX35" fmla="*/ 7642201 w 7809954"/>
              <a:gd name="connsiteY35" fmla="*/ 5354726 h 6858000"/>
              <a:gd name="connsiteX36" fmla="*/ 7659178 w 7809954"/>
              <a:gd name="connsiteY36" fmla="*/ 5561838 h 6858000"/>
              <a:gd name="connsiteX37" fmla="*/ 7677499 w 7809954"/>
              <a:gd name="connsiteY37" fmla="*/ 5753862 h 6858000"/>
              <a:gd name="connsiteX38" fmla="*/ 7695485 w 7809954"/>
              <a:gd name="connsiteY38" fmla="*/ 5934227 h 6858000"/>
              <a:gd name="connsiteX39" fmla="*/ 7713470 w 7809954"/>
              <a:gd name="connsiteY39" fmla="*/ 6100191 h 6858000"/>
              <a:gd name="connsiteX40" fmla="*/ 7730447 w 7809954"/>
              <a:gd name="connsiteY40" fmla="*/ 6252438 h 6858000"/>
              <a:gd name="connsiteX41" fmla="*/ 7746584 w 7809954"/>
              <a:gd name="connsiteY41" fmla="*/ 6387541 h 6858000"/>
              <a:gd name="connsiteX42" fmla="*/ 7761880 w 7809954"/>
              <a:gd name="connsiteY42" fmla="*/ 6509613 h 6858000"/>
              <a:gd name="connsiteX43" fmla="*/ 7774655 w 7809954"/>
              <a:gd name="connsiteY43" fmla="*/ 6612483 h 6858000"/>
              <a:gd name="connsiteX44" fmla="*/ 7786757 w 7809954"/>
              <a:gd name="connsiteY44" fmla="*/ 6698894 h 6858000"/>
              <a:gd name="connsiteX45" fmla="*/ 7804071 w 7809954"/>
              <a:gd name="connsiteY45" fmla="*/ 6817538 h 6858000"/>
              <a:gd name="connsiteX46" fmla="*/ 7809954 w 7809954"/>
              <a:gd name="connsiteY46" fmla="*/ 6858000 h 6858000"/>
              <a:gd name="connsiteX47" fmla="*/ 7157124 w 7809954"/>
              <a:gd name="connsiteY47" fmla="*/ 6858000 h 6858000"/>
              <a:gd name="connsiteX48" fmla="*/ 7157124 w 7809954"/>
              <a:gd name="connsiteY48" fmla="*/ 6858000 h 6858000"/>
              <a:gd name="connsiteX49" fmla="*/ 0 w 7809954"/>
              <a:gd name="connsiteY49" fmla="*/ 6858000 h 6858000"/>
              <a:gd name="connsiteX50" fmla="*/ 0 w 7809954"/>
              <a:gd name="connsiteY50" fmla="*/ 0 h 6858000"/>
              <a:gd name="connsiteX51" fmla="*/ 6465239 w 780995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809954" h="6858000">
                <a:moveTo>
                  <a:pt x="6465239" y="0"/>
                </a:moveTo>
                <a:lnTo>
                  <a:pt x="7808777" y="0"/>
                </a:lnTo>
                <a:lnTo>
                  <a:pt x="7783732" y="155676"/>
                </a:lnTo>
                <a:lnTo>
                  <a:pt x="7759863" y="310667"/>
                </a:lnTo>
                <a:lnTo>
                  <a:pt x="7736499" y="466344"/>
                </a:lnTo>
                <a:lnTo>
                  <a:pt x="7716496" y="622706"/>
                </a:lnTo>
                <a:lnTo>
                  <a:pt x="7696325" y="778383"/>
                </a:lnTo>
                <a:lnTo>
                  <a:pt x="7677499" y="934745"/>
                </a:lnTo>
                <a:lnTo>
                  <a:pt x="7661363" y="1089050"/>
                </a:lnTo>
                <a:lnTo>
                  <a:pt x="7646067" y="1245413"/>
                </a:lnTo>
                <a:lnTo>
                  <a:pt x="7632115" y="1401089"/>
                </a:lnTo>
                <a:lnTo>
                  <a:pt x="7620013" y="1554023"/>
                </a:lnTo>
                <a:lnTo>
                  <a:pt x="7607910" y="1709013"/>
                </a:lnTo>
                <a:lnTo>
                  <a:pt x="7597825" y="1861947"/>
                </a:lnTo>
                <a:lnTo>
                  <a:pt x="7589925" y="2014880"/>
                </a:lnTo>
                <a:lnTo>
                  <a:pt x="7581688" y="2167128"/>
                </a:lnTo>
                <a:lnTo>
                  <a:pt x="7574797" y="2318004"/>
                </a:lnTo>
                <a:lnTo>
                  <a:pt x="7569922" y="2467508"/>
                </a:lnTo>
                <a:lnTo>
                  <a:pt x="7565720" y="2617013"/>
                </a:lnTo>
                <a:lnTo>
                  <a:pt x="7561686" y="2765145"/>
                </a:lnTo>
                <a:lnTo>
                  <a:pt x="7559837" y="2911221"/>
                </a:lnTo>
                <a:lnTo>
                  <a:pt x="7557820" y="3057296"/>
                </a:lnTo>
                <a:lnTo>
                  <a:pt x="7556811" y="3201314"/>
                </a:lnTo>
                <a:lnTo>
                  <a:pt x="7557820" y="3343960"/>
                </a:lnTo>
                <a:lnTo>
                  <a:pt x="7557820" y="3485235"/>
                </a:lnTo>
                <a:lnTo>
                  <a:pt x="7559837" y="3625138"/>
                </a:lnTo>
                <a:lnTo>
                  <a:pt x="7562862" y="3762298"/>
                </a:lnTo>
                <a:lnTo>
                  <a:pt x="7565720" y="3898087"/>
                </a:lnTo>
                <a:lnTo>
                  <a:pt x="7568914" y="4031132"/>
                </a:lnTo>
                <a:lnTo>
                  <a:pt x="7573788" y="4163491"/>
                </a:lnTo>
                <a:lnTo>
                  <a:pt x="7578999" y="4293793"/>
                </a:lnTo>
                <a:lnTo>
                  <a:pt x="7583705" y="4421352"/>
                </a:lnTo>
                <a:lnTo>
                  <a:pt x="7596985" y="4670298"/>
                </a:lnTo>
                <a:lnTo>
                  <a:pt x="7611104" y="4908956"/>
                </a:lnTo>
                <a:lnTo>
                  <a:pt x="7625896" y="5138013"/>
                </a:lnTo>
                <a:lnTo>
                  <a:pt x="7642201" y="5354726"/>
                </a:lnTo>
                <a:lnTo>
                  <a:pt x="7659178" y="5561838"/>
                </a:lnTo>
                <a:lnTo>
                  <a:pt x="7677499" y="5753862"/>
                </a:lnTo>
                <a:lnTo>
                  <a:pt x="7695485" y="5934227"/>
                </a:lnTo>
                <a:lnTo>
                  <a:pt x="7713470" y="6100191"/>
                </a:lnTo>
                <a:lnTo>
                  <a:pt x="7730447" y="6252438"/>
                </a:lnTo>
                <a:lnTo>
                  <a:pt x="7746584" y="6387541"/>
                </a:lnTo>
                <a:lnTo>
                  <a:pt x="7761880" y="6509613"/>
                </a:lnTo>
                <a:lnTo>
                  <a:pt x="7774655" y="6612483"/>
                </a:lnTo>
                <a:lnTo>
                  <a:pt x="7786757" y="6698894"/>
                </a:lnTo>
                <a:lnTo>
                  <a:pt x="7804071" y="6817538"/>
                </a:lnTo>
                <a:lnTo>
                  <a:pt x="7809954" y="6858000"/>
                </a:lnTo>
                <a:lnTo>
                  <a:pt x="7157124" y="6858000"/>
                </a:lnTo>
                <a:lnTo>
                  <a:pt x="7157124" y="6858000"/>
                </a:lnTo>
                <a:lnTo>
                  <a:pt x="0" y="6858000"/>
                </a:lnTo>
                <a:lnTo>
                  <a:pt x="0" y="0"/>
                </a:lnTo>
                <a:lnTo>
                  <a:pt x="646523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98810A7-E114-447A-A7D6-69B27CFB5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4" name="Content Placeholder 3" descr="A blue pie chart with a blue triangle&#10;&#10;AI-generated content may be incorrect.">
            <a:extLst>
              <a:ext uri="{FF2B5EF4-FFF2-40B4-BE49-F238E27FC236}">
                <a16:creationId xmlns:a16="http://schemas.microsoft.com/office/drawing/2014/main" id="{034EDA93-D888-D329-4FEA-B9C6712043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643854" y="1141408"/>
            <a:ext cx="6270662" cy="4188315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7856477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E7164E-1277-E56F-290F-E76818CF5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Out of users who attempted suicide, how many have a preparatory plan?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3D2C36-2FC8-72B4-862D-961A8327E411}"/>
              </a:ext>
            </a:extLst>
          </p:cNvPr>
          <p:cNvSpPr txBox="1"/>
          <p:nvPr/>
        </p:nvSpPr>
        <p:spPr>
          <a:xfrm>
            <a:off x="7249886" y="2190254"/>
            <a:ext cx="3407228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Only about one in four users who attempted </a:t>
            </a:r>
            <a:r>
              <a:rPr lang="en-US" sz="2400" b="1" dirty="0"/>
              <a:t>suicide (27.4%) </a:t>
            </a:r>
            <a:r>
              <a:rPr lang="en-US" sz="2400" dirty="0"/>
              <a:t>had mentioned a preparatory plan beforehand, while nearly three-quarters (72.6%) did so without any indicated planning.</a:t>
            </a:r>
            <a:endParaRPr lang="en-IN" sz="2400" dirty="0"/>
          </a:p>
        </p:txBody>
      </p:sp>
      <p:pic>
        <p:nvPicPr>
          <p:cNvPr id="3" name="Picture 2" descr="A white screen with black text&#10;&#10;AI-generated content may be incorrect.">
            <a:extLst>
              <a:ext uri="{FF2B5EF4-FFF2-40B4-BE49-F238E27FC236}">
                <a16:creationId xmlns:a16="http://schemas.microsoft.com/office/drawing/2014/main" id="{D10DBADD-75BC-CEE1-7CDB-DBBCA004BE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344" y="2873829"/>
            <a:ext cx="5239656" cy="326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2621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A78C65-D3F6-B47E-D783-A892E2EA0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000" kern="0" dirty="0">
                <a:latin typeface="+mn-lt"/>
                <a:ea typeface="Times New Roman" panose="02020603050405020304" pitchFamily="18" charset="0"/>
              </a:rPr>
              <a:t>I</a:t>
            </a:r>
            <a:r>
              <a:rPr lang="en-IN" sz="4000" kern="0" dirty="0">
                <a:effectLst/>
                <a:latin typeface="+mn-lt"/>
                <a:ea typeface="Times New Roman" panose="02020603050405020304" pitchFamily="18" charset="0"/>
              </a:rPr>
              <a:t>s planning behaviour significantly associated with attempts?</a:t>
            </a:r>
            <a:endParaRPr lang="en-IN" sz="4000" dirty="0">
              <a:latin typeface="+mn-lt"/>
            </a:endParaRPr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496C3ACF-89EF-B247-FF90-FB76276BA7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98067" y="1486962"/>
            <a:ext cx="6228185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No‐plan group: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en-US" sz="2400" dirty="0">
                <a:latin typeface="Arial" panose="020B0604020202020204" pitchFamily="34" charset="0"/>
              </a:rPr>
              <a:t>7,805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of 63,569 users (~</a:t>
            </a:r>
            <a:r>
              <a:rPr lang="en-US" altLang="en-US" sz="2400" dirty="0">
                <a:latin typeface="Arial" panose="020B0604020202020204" pitchFamily="34" charset="0"/>
              </a:rPr>
              <a:t>12.3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%) went on to attempt suicide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Plan group: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en-US" sz="2400" dirty="0">
                <a:latin typeface="Arial" panose="020B0604020202020204" pitchFamily="34" charset="0"/>
              </a:rPr>
              <a:t>2,980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of </a:t>
            </a:r>
            <a:r>
              <a:rPr lang="en-US" altLang="en-US" sz="2400" dirty="0">
                <a:latin typeface="Arial" panose="020B0604020202020204" pitchFamily="34" charset="0"/>
              </a:rPr>
              <a:t>14,946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users (~19.9%) went on to attempt suicide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CE6D1256-46F8-82E9-F522-88EBAD8E0C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98067" y="3429000"/>
            <a:ext cx="5906211" cy="2677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χ²(1) = </a:t>
            </a:r>
            <a:r>
              <a:rPr lang="en-US" altLang="en-US" sz="2400" b="1" dirty="0">
                <a:latin typeface="Arial" panose="020B0604020202020204" pitchFamily="34" charset="0"/>
              </a:rPr>
              <a:t>598.634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p &lt; .0001 ⇒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reject H₀ (planning and attempt are independent)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Conclusion: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preparatory planning is significantly associated with an increased risk of later suicide attempt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 descr="A white background with black text&#10;&#10;AI-generated content may be incorrect.">
            <a:extLst>
              <a:ext uri="{FF2B5EF4-FFF2-40B4-BE49-F238E27FC236}">
                <a16:creationId xmlns:a16="http://schemas.microsoft.com/office/drawing/2014/main" id="{76A3C81E-179B-32BE-E32C-6064DA2238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522" y="2322285"/>
            <a:ext cx="5110345" cy="2830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9403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A1999-402B-641E-A71E-207A5185DB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000" kern="0" dirty="0">
                <a:latin typeface="+mn-lt"/>
                <a:ea typeface="Times New Roman" panose="02020603050405020304" pitchFamily="18" charset="0"/>
              </a:rPr>
              <a:t>I</a:t>
            </a:r>
            <a:r>
              <a:rPr lang="en-IN" sz="4000" kern="0" dirty="0">
                <a:effectLst/>
                <a:latin typeface="+mn-lt"/>
                <a:ea typeface="Times New Roman" panose="02020603050405020304" pitchFamily="18" charset="0"/>
              </a:rPr>
              <a:t>s planning behaviour significantly associated with attempts?</a:t>
            </a:r>
            <a:endParaRPr lang="en-IN" sz="4000" dirty="0">
              <a:latin typeface="+mn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231AD5-84E1-714E-A005-C21784E8EBEA}"/>
              </a:ext>
            </a:extLst>
          </p:cNvPr>
          <p:cNvSpPr txBox="1"/>
          <p:nvPr/>
        </p:nvSpPr>
        <p:spPr>
          <a:xfrm>
            <a:off x="6705600" y="1719447"/>
            <a:ext cx="5257799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Odds Ratio (OR) of 1.78 </a:t>
            </a:r>
            <a:r>
              <a:rPr lang="en-US" sz="2000" dirty="0"/>
              <a:t>means that among those with suicidal/NSSI thoughts, the odds of attempting suicide are about 78% higher if you reported having a preparatory plan vs. not. Fisher’s p-value &lt; .0001 again confirms this association is highly unlikely to be due to chance</a:t>
            </a:r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With a Pseudo R² of only 0.009, planning alone is far from a complete risk model—it’s an important risk marker, but many other factors contribute to who will attempt</a:t>
            </a:r>
          </a:p>
          <a:p>
            <a:endParaRPr lang="en-US" sz="2000" dirty="0"/>
          </a:p>
          <a:p>
            <a:r>
              <a:rPr lang="en-US" sz="2000" dirty="0"/>
              <a:t>.</a:t>
            </a:r>
            <a:endParaRPr lang="en-IN" sz="2000" dirty="0"/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9DA0720-FE91-B439-E5D3-CB49F4219E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231" y="2190750"/>
            <a:ext cx="5683250" cy="3789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6774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5D711-1C9E-1A05-C034-58D5280030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572" y="126886"/>
            <a:ext cx="10515600" cy="1325563"/>
          </a:xfrm>
        </p:spPr>
        <p:txBody>
          <a:bodyPr/>
          <a:lstStyle/>
          <a:p>
            <a:r>
              <a:rPr lang="en-IN" dirty="0"/>
              <a:t>Suicide Preparatory Planning Across Gender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3D6E86-C77B-F4AE-55A9-B8210D4804DD}"/>
              </a:ext>
            </a:extLst>
          </p:cNvPr>
          <p:cNvSpPr txBox="1"/>
          <p:nvPr/>
        </p:nvSpPr>
        <p:spPr>
          <a:xfrm>
            <a:off x="6204152" y="1535926"/>
            <a:ext cx="4811486" cy="258532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every group, a higher share reported planning than attempting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Gender‐diverse users show the highest propensity to plan (23.3%), </a:t>
            </a:r>
            <a:r>
              <a:rPr lang="en-US" dirty="0"/>
              <a:t>though their attempt rate (19.2%) trails females (20.0%).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Females have the highest attempt rate despite lower planning than gender‐diverse and male users</a:t>
            </a:r>
            <a:r>
              <a:rPr lang="en-US" dirty="0"/>
              <a:t>.</a:t>
            </a:r>
            <a:endParaRPr lang="en-IN" dirty="0"/>
          </a:p>
        </p:txBody>
      </p:sp>
      <p:pic>
        <p:nvPicPr>
          <p:cNvPr id="4" name="Picture 3" descr="A screenshot of a white paper with numbers and text&#10;&#10;AI-generated content may be incorrect.">
            <a:extLst>
              <a:ext uri="{FF2B5EF4-FFF2-40B4-BE49-F238E27FC236}">
                <a16:creationId xmlns:a16="http://schemas.microsoft.com/office/drawing/2014/main" id="{4823FDB6-D0C4-F332-1728-CA3C04CBC3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629" y="1867275"/>
            <a:ext cx="5069114" cy="1848381"/>
          </a:xfrm>
          <a:prstGeom prst="rect">
            <a:avLst/>
          </a:prstGeom>
        </p:spPr>
      </p:pic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148AD37-361E-9357-A82C-21F53FEFC4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630" y="4536074"/>
            <a:ext cx="10457542" cy="166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3181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77249-9558-BC4F-DF9C-047608868E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000" dirty="0"/>
              <a:t>Suicide Preparatory Planning Across Age Groups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2F44DBF-CFD0-7A1B-4E59-F5F3A63C8C52}"/>
              </a:ext>
            </a:extLst>
          </p:cNvPr>
          <p:cNvSpPr txBox="1"/>
          <p:nvPr/>
        </p:nvSpPr>
        <p:spPr>
          <a:xfrm>
            <a:off x="7555407" y="1690688"/>
            <a:ext cx="4260119" cy="501675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b="1"/>
              <a:t>Age Groups</a:t>
            </a:r>
          </a:p>
          <a:p>
            <a:pPr marL="400050" indent="-400050">
              <a:buFont typeface="+mj-lt"/>
              <a:buAutoNum type="romanUcPeriod"/>
            </a:pPr>
            <a:r>
              <a:rPr lang="en-IN" sz="2000"/>
              <a:t>Adolescents- 11-17 years</a:t>
            </a:r>
          </a:p>
          <a:p>
            <a:pPr marL="400050" indent="-400050">
              <a:buFont typeface="+mj-lt"/>
              <a:buAutoNum type="romanUcPeriod"/>
            </a:pPr>
            <a:r>
              <a:rPr lang="en-IN" sz="2000"/>
              <a:t>Young Adults- 18-30 Years</a:t>
            </a:r>
          </a:p>
          <a:p>
            <a:pPr marL="400050" indent="-400050">
              <a:buFont typeface="+mj-lt"/>
              <a:buAutoNum type="romanUcPeriod"/>
            </a:pPr>
            <a:r>
              <a:rPr lang="en-IN" sz="2000"/>
              <a:t>Adults- 31-50 years</a:t>
            </a:r>
          </a:p>
          <a:p>
            <a:pPr marL="400050" indent="-400050">
              <a:buFont typeface="+mj-lt"/>
              <a:buAutoNum type="romanUcPeriod"/>
            </a:pPr>
            <a:r>
              <a:rPr lang="en-IN" sz="2000"/>
              <a:t>Seniors- 50 + years</a:t>
            </a:r>
          </a:p>
          <a:p>
            <a:endParaRPr lang="en-IN" sz="20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Every age band shows planning rates above attempt rates</a:t>
            </a:r>
            <a:endParaRPr lang="en-IN" sz="20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/>
              <a:t>Adults and seniors show the highest propensity to plan</a:t>
            </a:r>
            <a:r>
              <a:rPr lang="en-US" sz="2000"/>
              <a:t>, though the senior sample is very small</a:t>
            </a:r>
            <a:endParaRPr lang="en-IN" sz="20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/>
              <a:t>Adolescents have the highest </a:t>
            </a:r>
            <a:r>
              <a:rPr lang="en-US" sz="2000"/>
              <a:t>attempt rate among sizeable groups</a:t>
            </a:r>
            <a:endParaRPr lang="en-IN" sz="2000"/>
          </a:p>
        </p:txBody>
      </p:sp>
      <p:pic>
        <p:nvPicPr>
          <p:cNvPr id="6" name="Picture 5" descr="A black and white text on a white background&#10;&#10;AI-generated content may be incorrect.">
            <a:extLst>
              <a:ext uri="{FF2B5EF4-FFF2-40B4-BE49-F238E27FC236}">
                <a16:creationId xmlns:a16="http://schemas.microsoft.com/office/drawing/2014/main" id="{5A0B8463-90AC-6F76-96C3-7016E64955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0" y="2022055"/>
            <a:ext cx="6306233" cy="1693602"/>
          </a:xfrm>
          <a:prstGeom prst="rect">
            <a:avLst/>
          </a:prstGeom>
        </p:spPr>
      </p:pic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55ECE19-99ED-4DDA-AD02-C975B2F526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110" y="4267200"/>
            <a:ext cx="6683604" cy="1928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1629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7C93DC-CFFD-33F6-7628-277C2808AE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545" y="505618"/>
            <a:ext cx="9901141" cy="1325563"/>
          </a:xfrm>
        </p:spPr>
        <p:txBody>
          <a:bodyPr/>
          <a:lstStyle/>
          <a:p>
            <a:r>
              <a:rPr lang="en-IN" sz="4000" dirty="0"/>
              <a:t>Aborted and Interrupted Attempts Out of Total Attempts</a:t>
            </a:r>
          </a:p>
        </p:txBody>
      </p:sp>
      <p:pic>
        <p:nvPicPr>
          <p:cNvPr id="7" name="Picture 6" descr="A white background with black text&#10;&#10;AI-generated content may be incorrect.">
            <a:extLst>
              <a:ext uri="{FF2B5EF4-FFF2-40B4-BE49-F238E27FC236}">
                <a16:creationId xmlns:a16="http://schemas.microsoft.com/office/drawing/2014/main" id="{D0992C39-47E6-03B4-A38C-6DA3D54837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0" y="2863850"/>
            <a:ext cx="6995886" cy="272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3351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7AE0A4-773A-AD3D-0233-3A6E8D64D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Abstract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DE4CF3-15AF-8B62-7497-954AE4046F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/>
              <a:t>Our Team analysed </a:t>
            </a:r>
            <a:r>
              <a:rPr lang="en-US" dirty="0"/>
              <a:t>self-harm and suicide ideation on Reddit by scraping the data from the </a:t>
            </a:r>
            <a:r>
              <a:rPr lang="en-IN" dirty="0"/>
              <a:t>r/</a:t>
            </a:r>
            <a:r>
              <a:rPr lang="en-IN" dirty="0" err="1"/>
              <a:t>suicideWatch</a:t>
            </a:r>
            <a:r>
              <a:rPr lang="en-IN" dirty="0"/>
              <a:t> subreddit, focusing on the Emotional analysis of user </a:t>
            </a:r>
            <a:r>
              <a:rPr lang="en-IN" dirty="0" err="1"/>
              <a:t>behavior</a:t>
            </a:r>
            <a:r>
              <a:rPr lang="en-IN" dirty="0"/>
              <a:t>.</a:t>
            </a:r>
          </a:p>
          <a:p>
            <a:r>
              <a:rPr lang="en-US" dirty="0"/>
              <a:t>This Project leverages prompt-based feature extraction using large language models (LLMs) to capture variables based on the scientific instruments.</a:t>
            </a:r>
          </a:p>
          <a:p>
            <a:r>
              <a:rPr lang="en-US" dirty="0"/>
              <a:t> We investigate whether users' emotional states change over time based on their engagement with coping mechanisms and treatment interventions. </a:t>
            </a:r>
          </a:p>
          <a:p>
            <a:r>
              <a:rPr lang="en-US" dirty="0"/>
              <a:t>Our findings show that both coping mechanisms and treatments are associated with meaningful changes in emotional patterns over time.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251300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65352-2FF3-CD00-C588-3BFB5C1B63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Aborted and Interrupted Attempts Pattern Across Gender</a:t>
            </a:r>
            <a:br>
              <a:rPr lang="en-IN" dirty="0"/>
            </a:br>
            <a:endParaRPr lang="en-US" dirty="0"/>
          </a:p>
        </p:txBody>
      </p:sp>
      <p:pic>
        <p:nvPicPr>
          <p:cNvPr id="5" name="Content Placeholder 4" descr="A white background with black text&#10;&#10;AI-generated content may be incorrect.">
            <a:extLst>
              <a:ext uri="{FF2B5EF4-FFF2-40B4-BE49-F238E27FC236}">
                <a16:creationId xmlns:a16="http://schemas.microsoft.com/office/drawing/2014/main" id="{DFFFBC9F-4D9C-29F3-CF31-159E091A06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2600" y="2627086"/>
            <a:ext cx="7124700" cy="22545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B5C66EB-369F-859E-D044-8740E95A4A71}"/>
              </a:ext>
            </a:extLst>
          </p:cNvPr>
          <p:cNvSpPr txBox="1"/>
          <p:nvPr/>
        </p:nvSpPr>
        <p:spPr>
          <a:xfrm>
            <a:off x="7893958" y="2184720"/>
            <a:ext cx="403860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Gender‐diverse: 11.5% of attempts </a:t>
            </a:r>
            <a:r>
              <a:rPr lang="en-US" dirty="0"/>
              <a:t>were self-aborted (highest)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Gender‐diverse: 10.3% of attempts </a:t>
            </a:r>
            <a:r>
              <a:rPr lang="en-US" dirty="0"/>
              <a:t>were interrupted (highest)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Attempt dynamics differ by gender: gender‐diverse individuals more frequently call off their own attempts, and their attempts externally interrupted.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272207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586AF6-4441-A523-9004-58741FC04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Aborted and </a:t>
            </a:r>
            <a:r>
              <a:rPr lang="en-IN" sz="4700" dirty="0"/>
              <a:t>Interrupted</a:t>
            </a:r>
            <a:r>
              <a:rPr lang="en-IN" dirty="0"/>
              <a:t> Attempts </a:t>
            </a:r>
            <a:r>
              <a:rPr lang="en-IN" sz="4700" dirty="0"/>
              <a:t>Pattern Across Age Groups</a:t>
            </a:r>
            <a:br>
              <a:rPr lang="en-IN" dirty="0"/>
            </a:br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D6F72F-EE4B-D4C2-DED5-E45FE8F6F16D}"/>
              </a:ext>
            </a:extLst>
          </p:cNvPr>
          <p:cNvSpPr txBox="1"/>
          <p:nvPr/>
        </p:nvSpPr>
        <p:spPr>
          <a:xfrm>
            <a:off x="872387" y="4681587"/>
            <a:ext cx="8843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Adolescents most likely to self-abort attempts among sizeable groups</a:t>
            </a:r>
          </a:p>
        </p:txBody>
      </p:sp>
      <p:pic>
        <p:nvPicPr>
          <p:cNvPr id="4" name="Picture 3" descr="A white text with black text&#10;&#10;AI-generated content may be incorrect.">
            <a:extLst>
              <a:ext uri="{FF2B5EF4-FFF2-40B4-BE49-F238E27FC236}">
                <a16:creationId xmlns:a16="http://schemas.microsoft.com/office/drawing/2014/main" id="{4BD276B3-D7F3-F431-EF85-F50ADE964A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256" y="2248568"/>
            <a:ext cx="8946243" cy="2059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7923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36670-6A25-D7DC-7554-9C7321876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Dominant Suicidal or NSSI Methods 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CE1C2C-6054-D95A-2627-FB8589CDAE44}"/>
              </a:ext>
            </a:extLst>
          </p:cNvPr>
          <p:cNvSpPr txBox="1"/>
          <p:nvPr/>
        </p:nvSpPr>
        <p:spPr>
          <a:xfrm>
            <a:off x="8127787" y="1853248"/>
            <a:ext cx="3846094" cy="397031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User scope:</a:t>
            </a:r>
            <a:r>
              <a:rPr lang="en-US" dirty="0"/>
              <a:t> 78,515 users expressed suicidal/NSSI thoughts; 30,335 (38.6%) of them named ≥1 specific method (total methods mentions =44,438).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Dominant methods:</a:t>
            </a:r>
            <a:r>
              <a:rPr lang="en-US" dirty="0"/>
              <a:t> Overdose (22.4%) and cutting (20.5%) together comprise ~43% of all method mentions.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Lethal‐intent methods:</a:t>
            </a:r>
            <a:r>
              <a:rPr lang="en-US" dirty="0"/>
              <a:t> Hanging (10.3%), firearms (10%) and jumping (8.1%) account for a further ~28%.</a:t>
            </a:r>
            <a:endParaRPr lang="en-IN" dirty="0"/>
          </a:p>
        </p:txBody>
      </p:sp>
      <p:pic>
        <p:nvPicPr>
          <p:cNvPr id="5" name="Picture 4" descr="A black text on a white background&#10;&#10;AI-generated content may be incorrect.">
            <a:extLst>
              <a:ext uri="{FF2B5EF4-FFF2-40B4-BE49-F238E27FC236}">
                <a16:creationId xmlns:a16="http://schemas.microsoft.com/office/drawing/2014/main" id="{8F4848E3-FB1D-34BB-DD52-975C68F778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240" y="1398536"/>
            <a:ext cx="5626560" cy="7350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F398C3C-4517-CBC9-5848-40ADC18B25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239" y="2379260"/>
            <a:ext cx="7092503" cy="3970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2501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71D16F-B518-2045-7BDC-E5FEB18D0D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973" y="246996"/>
            <a:ext cx="9164206" cy="831400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90000"/>
              </a:lnSpc>
            </a:pPr>
            <a:r>
              <a:rPr lang="en-US" sz="3600" dirty="0"/>
              <a:t>Suicidal or NSSI methods Across Gender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463BBB-705C-D14B-219E-F3994E329B7B}"/>
              </a:ext>
            </a:extLst>
          </p:cNvPr>
          <p:cNvSpPr txBox="1"/>
          <p:nvPr/>
        </p:nvSpPr>
        <p:spPr>
          <a:xfrm>
            <a:off x="6784168" y="4639329"/>
            <a:ext cx="4313264" cy="131693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 marL="285750" indent="-285750" defTabSz="45720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dirty="0">
                <a:latin typeface="+mj-lt"/>
                <a:ea typeface="+mj-ea"/>
                <a:cs typeface="+mj-cs"/>
              </a:rPr>
              <a:t>while cutting and overdose are universal leading methods, males show a stronger firearm component, and gender-diverse users report relatively more jumping; </a:t>
            </a:r>
          </a:p>
        </p:txBody>
      </p:sp>
      <p:pic>
        <p:nvPicPr>
          <p:cNvPr id="21" name="Picture 20" descr="A graph with multiple colored bars&#10;&#10;AI-generated content may be incorrect.">
            <a:extLst>
              <a:ext uri="{FF2B5EF4-FFF2-40B4-BE49-F238E27FC236}">
                <a16:creationId xmlns:a16="http://schemas.microsoft.com/office/drawing/2014/main" id="{28ACD6AB-8301-48E1-541B-8FB445FC2C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209091"/>
            <a:ext cx="5689600" cy="278658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9DDFF97-4577-B15D-161E-18BC4F586A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399" y="916121"/>
            <a:ext cx="5558972" cy="2905378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5B4E51AA-CB72-C6D5-026A-E523D04B6F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399" y="3904506"/>
            <a:ext cx="5558971" cy="2786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7935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C16F5-C3A6-CE70-2641-8C1C633DE7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111159"/>
          </a:xfrm>
        </p:spPr>
        <p:txBody>
          <a:bodyPr/>
          <a:lstStyle/>
          <a:p>
            <a:r>
              <a:rPr lang="en-IN" sz="3600" dirty="0"/>
              <a:t>Suicidal or NSSI Methods Across Age Groups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B4D436-DA7D-0742-59DA-F2E93B67DD6F}"/>
              </a:ext>
            </a:extLst>
          </p:cNvPr>
          <p:cNvSpPr txBox="1"/>
          <p:nvPr/>
        </p:nvSpPr>
        <p:spPr>
          <a:xfrm>
            <a:off x="693019" y="5178392"/>
            <a:ext cx="10660781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/>
              <a:t>Cutting</a:t>
            </a:r>
            <a:r>
              <a:rPr lang="en-IN" dirty="0"/>
              <a:t> peaks in adolescence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Overdose</a:t>
            </a:r>
            <a:r>
              <a:rPr lang="en-US" dirty="0"/>
              <a:t> becomes the dominant method in young adulthood and beyond</a:t>
            </a: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Jumping</a:t>
            </a:r>
            <a:r>
              <a:rPr lang="en-US" dirty="0"/>
              <a:t> appears mainly among adolescents and young adults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9903170-4F6E-B3B0-CCD8-7D4642BD6B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560" y="2060848"/>
            <a:ext cx="4982029" cy="27143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3C39DD7-DB20-270D-E431-ABEFCE2DBC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1771" y="2060848"/>
            <a:ext cx="4982029" cy="2714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597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9A5C0-51CE-7D3E-3055-B00E7F9140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188192"/>
          </a:xfrm>
        </p:spPr>
        <p:txBody>
          <a:bodyPr/>
          <a:lstStyle/>
          <a:p>
            <a:r>
              <a:rPr lang="en-IN" sz="3600" dirty="0"/>
              <a:t>Suicidal or NSSI Methods Across Age Groups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E69FA9-2196-0803-3762-FB4EE63589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827" y="5074719"/>
            <a:ext cx="8907266" cy="1115623"/>
          </a:xfrm>
        </p:spPr>
        <p:txBody>
          <a:bodyPr>
            <a:normAutofit/>
          </a:bodyPr>
          <a:lstStyle/>
          <a:p>
            <a:pPr marL="285750" indent="-28575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800" b="1" dirty="0"/>
              <a:t>Overdose</a:t>
            </a:r>
            <a:r>
              <a:rPr lang="en-US" sz="1800" dirty="0"/>
              <a:t> becomes the dominant method </a:t>
            </a:r>
            <a:endParaRPr lang="en-IN" sz="1800" dirty="0"/>
          </a:p>
          <a:p>
            <a:pPr marL="285750" indent="-28575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800" b="1" dirty="0"/>
              <a:t>Firearms</a:t>
            </a:r>
            <a:r>
              <a:rPr lang="en-US" sz="1800" dirty="0"/>
              <a:t> gain relative prominence in adults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576443-78A2-E1D5-A696-77BFE1DD5D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827" y="2100086"/>
            <a:ext cx="4955802" cy="25154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801714E-88AC-7459-5275-7DE2F7E5DA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7257" y="2100086"/>
            <a:ext cx="5071916" cy="2515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7462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404F4C-8578-E3B3-DCD0-48B4CFF16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363556"/>
          </a:xfrm>
        </p:spPr>
        <p:txBody>
          <a:bodyPr/>
          <a:lstStyle/>
          <a:p>
            <a:r>
              <a:rPr lang="en-IN" sz="3600" dirty="0"/>
              <a:t>Dominant Reasons Behind Suicidal Thoughts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B7C96E-E27A-6779-D55D-AD223FD9C9B6}"/>
              </a:ext>
            </a:extLst>
          </p:cNvPr>
          <p:cNvSpPr txBox="1"/>
          <p:nvPr/>
        </p:nvSpPr>
        <p:spPr>
          <a:xfrm>
            <a:off x="7286477" y="2413337"/>
            <a:ext cx="452387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62,272 out of 78,515 users (≈80%) </a:t>
            </a:r>
            <a:r>
              <a:rPr lang="en-US" dirty="0"/>
              <a:t>named at least one reason</a:t>
            </a:r>
          </a:p>
          <a:p>
            <a:endParaRPr lang="en-US" dirty="0"/>
          </a:p>
          <a:p>
            <a:pPr>
              <a:buNone/>
            </a:pPr>
            <a:r>
              <a:rPr lang="en-US" b="1" dirty="0"/>
              <a:t>    Top two drivers (~34%):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Family &amp; friend problems (17.7%)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Emotional pain (16.6%)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</p:txBody>
      </p:sp>
      <p:pic>
        <p:nvPicPr>
          <p:cNvPr id="4" name="Picture 3" descr="A white background with black text&#10;&#10;AI-generated content may be incorrect.">
            <a:extLst>
              <a:ext uri="{FF2B5EF4-FFF2-40B4-BE49-F238E27FC236}">
                <a16:creationId xmlns:a16="http://schemas.microsoft.com/office/drawing/2014/main" id="{3CC01C13-8739-AEEC-8A9F-6502924746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160" y="1690688"/>
            <a:ext cx="4722312" cy="9254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9A49835-42C0-441C-6D03-E5550354AD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449" y="2890005"/>
            <a:ext cx="6293807" cy="3380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0169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A94074-6703-DE4E-9741-92B88F45B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9856"/>
            <a:ext cx="10515600" cy="983752"/>
          </a:xfrm>
        </p:spPr>
        <p:txBody>
          <a:bodyPr/>
          <a:lstStyle/>
          <a:p>
            <a:r>
              <a:rPr lang="en-IN" sz="4000" dirty="0"/>
              <a:t>Reason Behind Suicide Across Gender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665DA92-D950-3DC6-9EAF-77CBF76E0890}"/>
              </a:ext>
            </a:extLst>
          </p:cNvPr>
          <p:cNvSpPr txBox="1"/>
          <p:nvPr/>
        </p:nvSpPr>
        <p:spPr>
          <a:xfrm>
            <a:off x="6314172" y="4031034"/>
            <a:ext cx="5582652" cy="304833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600" b="1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Family &amp; Friend issues:</a:t>
            </a:r>
            <a:r>
              <a:rPr lang="en-US" sz="16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leading driver across genders; it’s the #1 reason for females (17.3%) and males (15.8%), and #2 for gender-diverse users (14.4%).</a:t>
            </a:r>
          </a:p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6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Gender-diverse users uniquely cite </a:t>
            </a:r>
            <a:r>
              <a:rPr lang="en-US" sz="1600" b="1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gender inequality</a:t>
            </a:r>
          </a:p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600" b="1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Emotional pain</a:t>
            </a:r>
            <a:r>
              <a:rPr lang="en-US" sz="16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is more prevalent for females (16.4%) than males (14.0%) or gender-diverse (10.4%).</a:t>
            </a:r>
          </a:p>
          <a:p>
            <a:endParaRPr lang="en-IN" dirty="0"/>
          </a:p>
        </p:txBody>
      </p:sp>
      <p:pic>
        <p:nvPicPr>
          <p:cNvPr id="4" name="Picture 3" descr="A graph of a person's relationship&#10;&#10;AI-generated content may be incorrect.">
            <a:extLst>
              <a:ext uri="{FF2B5EF4-FFF2-40B4-BE49-F238E27FC236}">
                <a16:creationId xmlns:a16="http://schemas.microsoft.com/office/drawing/2014/main" id="{A4CC4F79-F17D-7E9A-51C6-7AC203B65C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656" y="1223608"/>
            <a:ext cx="5083171" cy="2448506"/>
          </a:xfrm>
          <a:prstGeom prst="rect">
            <a:avLst/>
          </a:prstGeom>
        </p:spPr>
      </p:pic>
      <p:pic>
        <p:nvPicPr>
          <p:cNvPr id="6" name="Picture 5" descr="A graph of a person's mental health&#10;&#10;AI-generated content may be incorrect.">
            <a:extLst>
              <a:ext uri="{FF2B5EF4-FFF2-40B4-BE49-F238E27FC236}">
                <a16:creationId xmlns:a16="http://schemas.microsoft.com/office/drawing/2014/main" id="{FF88DCE3-A28E-163E-E3BD-6972125900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657" y="4031034"/>
            <a:ext cx="5083170" cy="2448506"/>
          </a:xfrm>
          <a:prstGeom prst="rect">
            <a:avLst/>
          </a:prstGeom>
        </p:spPr>
      </p:pic>
      <p:pic>
        <p:nvPicPr>
          <p:cNvPr id="8" name="Picture 7" descr="A graph with different colored bars&#10;&#10;AI-generated content may be incorrect.">
            <a:extLst>
              <a:ext uri="{FF2B5EF4-FFF2-40B4-BE49-F238E27FC236}">
                <a16:creationId xmlns:a16="http://schemas.microsoft.com/office/drawing/2014/main" id="{3A6F91EC-1BA8-B720-671C-407EC06518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4172" y="1223608"/>
            <a:ext cx="5083171" cy="2448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3220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B6BB9-260A-E9F3-F925-D525AF9F48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213244"/>
          </a:xfrm>
        </p:spPr>
        <p:txBody>
          <a:bodyPr/>
          <a:lstStyle/>
          <a:p>
            <a:r>
              <a:rPr lang="en-US" sz="3600" dirty="0"/>
              <a:t>Reasons Behind Suicide/NSSI Ranked by Attempt Rate</a:t>
            </a:r>
            <a:endParaRPr lang="en-IN" sz="3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06D8BA-3B8A-FB3A-DB55-9EDD7BFDEB4B}"/>
              </a:ext>
            </a:extLst>
          </p:cNvPr>
          <p:cNvSpPr txBox="1"/>
          <p:nvPr/>
        </p:nvSpPr>
        <p:spPr>
          <a:xfrm>
            <a:off x="693019" y="5842535"/>
            <a:ext cx="7459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/>
              <a:t>Attempt Rate- User who attempted/user who mentioned the Reason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8965E8-55A1-CA83-E46E-E35A2BE5466B}"/>
              </a:ext>
            </a:extLst>
          </p:cNvPr>
          <p:cNvSpPr txBox="1"/>
          <p:nvPr/>
        </p:nvSpPr>
        <p:spPr>
          <a:xfrm>
            <a:off x="8423710" y="1251285"/>
            <a:ext cx="3407343" cy="512255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800" b="1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Abuse</a:t>
            </a:r>
            <a:r>
              <a:rPr lang="en-US" sz="18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has the highest attempt rate (24%) marking it a disproportionately high‐risk trigger.</a:t>
            </a:r>
          </a:p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800" b="1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Bullying</a:t>
            </a:r>
            <a:r>
              <a:rPr lang="en-US" sz="18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shows the next‐highest risk (21%), though it’s mentioned by just 2520 users </a:t>
            </a:r>
          </a:p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800" b="1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Family and Friend issues </a:t>
            </a:r>
            <a:r>
              <a:rPr lang="en-US" sz="18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is the most common reason (23069 users) with an 16.11% attempt rate, high prevalence and substantial risk.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2C55CC9-1916-A7FA-80D6-795E2B34D4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019" y="1665962"/>
            <a:ext cx="7298585" cy="3945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0933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EAEA82-C4FE-8921-41E9-D8B9098CD9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060" y="365126"/>
            <a:ext cx="11102740" cy="862426"/>
          </a:xfrm>
        </p:spPr>
        <p:txBody>
          <a:bodyPr/>
          <a:lstStyle/>
          <a:p>
            <a:r>
              <a:rPr lang="en-IN" sz="3600" dirty="0"/>
              <a:t>Dominant Mental Illness traits across all users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B432B7-68D0-E4BC-5CCC-F86B257D5494}"/>
              </a:ext>
            </a:extLst>
          </p:cNvPr>
          <p:cNvSpPr txBox="1"/>
          <p:nvPr/>
        </p:nvSpPr>
        <p:spPr>
          <a:xfrm>
            <a:off x="251060" y="1227552"/>
            <a:ext cx="709926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Here, we are using the </a:t>
            </a:r>
            <a:r>
              <a:rPr lang="en-IN" b="1" dirty="0"/>
              <a:t>DSM-5</a:t>
            </a:r>
            <a:r>
              <a:rPr lang="en-IN" dirty="0"/>
              <a:t> instrument to categorize the Mental illness traits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Mood and anxiety disorders </a:t>
            </a:r>
            <a:r>
              <a:rPr lang="en-US" dirty="0"/>
              <a:t>together represent over three-quarters (68%) of all mental-illness traits cited by users with suicidal/NSSI thoughts.</a:t>
            </a:r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CF4038-C462-5849-6264-2CAC099EAC41}"/>
              </a:ext>
            </a:extLst>
          </p:cNvPr>
          <p:cNvSpPr txBox="1"/>
          <p:nvPr/>
        </p:nvSpPr>
        <p:spPr>
          <a:xfrm>
            <a:off x="7350320" y="1452359"/>
            <a:ext cx="459062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IN" dirty="0"/>
              <a:t>Mood Disorders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/>
              <a:t>Anxiety Disorders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/>
              <a:t>Obsessive-Compulsive and Related Disorders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/>
              <a:t>Trauma and Stressor-Related Disorders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/>
              <a:t>Psychotic Disorders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/>
              <a:t>Eating Disorders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/>
              <a:t>Personality Disorders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/>
              <a:t>Neurodevelopmental Disorders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/>
              <a:t>Substance-Related and Addictive Disorders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Somatic Symptom and Related Disorders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/>
              <a:t>Sexual Dysfunctions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/>
              <a:t>Sleep-Wake Disorders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/>
              <a:t>Neurocognitive Disorders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/>
              <a:t>Other Mental Health Disorders</a:t>
            </a:r>
          </a:p>
        </p:txBody>
      </p:sp>
      <p:pic>
        <p:nvPicPr>
          <p:cNvPr id="6" name="Picture 5" descr="A graph of mental illness traits&#10;&#10;AI-generated content may be incorrect.">
            <a:extLst>
              <a:ext uri="{FF2B5EF4-FFF2-40B4-BE49-F238E27FC236}">
                <a16:creationId xmlns:a16="http://schemas.microsoft.com/office/drawing/2014/main" id="{92AB931C-D715-FFDC-FB68-16C6D2EB7A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794" y="3030123"/>
            <a:ext cx="6663307" cy="3345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5037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E2D77F-779A-5FAF-2499-33BDDFEB81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Objective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C86786-294A-838F-3B0C-581B9895FD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To extract emotion dynamics using LLM-based prompts and quantify changes like increase emotional ratios and instability.</a:t>
            </a:r>
          </a:p>
          <a:p>
            <a:r>
              <a:rPr lang="en-US" dirty="0"/>
              <a:t>To explore demographic differences in suicide ideation and emotional response using gender and age group segmentation.</a:t>
            </a:r>
          </a:p>
          <a:p>
            <a:r>
              <a:rPr lang="en-US" dirty="0"/>
              <a:t>To assess whether frequent emotional fluctuations (instability) are linked to specific mental health traits.</a:t>
            </a:r>
          </a:p>
          <a:p>
            <a:r>
              <a:rPr lang="en-IN" dirty="0"/>
              <a:t>To </a:t>
            </a:r>
            <a:r>
              <a:rPr lang="en-US" dirty="0"/>
              <a:t>analyze how users' emotions change over time based on their use of coping mechanisms and treatment interventions.</a:t>
            </a:r>
          </a:p>
          <a:p>
            <a:r>
              <a:rPr lang="en-US" dirty="0"/>
              <a:t>To map users as emotionally improved or declined based on longitudinal emotion trends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031152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6FB534-FED9-E687-0CF2-9133D44DBD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725440" cy="1400530"/>
          </a:xfrm>
        </p:spPr>
        <p:txBody>
          <a:bodyPr/>
          <a:lstStyle/>
          <a:p>
            <a:pPr algn="ctr"/>
            <a:r>
              <a:rPr lang="en-US" dirty="0"/>
              <a:t> </a:t>
            </a:r>
            <a:r>
              <a:rPr lang="en-US" sz="4000" dirty="0"/>
              <a:t>Dominant Mental Illness Traits Among Users Who Attempted</a:t>
            </a:r>
            <a:r>
              <a:rPr lang="en-US" dirty="0"/>
              <a:t> Suicide</a:t>
            </a:r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0B10FC-9CFF-82E1-E3D3-8B4B3C405F89}"/>
              </a:ext>
            </a:extLst>
          </p:cNvPr>
          <p:cNvSpPr txBox="1"/>
          <p:nvPr/>
        </p:nvSpPr>
        <p:spPr>
          <a:xfrm>
            <a:off x="938409" y="5184326"/>
            <a:ext cx="10654364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Mood disorders dominate</a:t>
            </a:r>
            <a:r>
              <a:rPr lang="en-US" dirty="0"/>
              <a:t> among attempters, accounting for </a:t>
            </a:r>
            <a:r>
              <a:rPr lang="en-US" b="1" dirty="0"/>
              <a:t>50.3%</a:t>
            </a:r>
            <a:r>
              <a:rPr lang="en-US" dirty="0"/>
              <a:t> of all trait mentions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Anxiety disorders</a:t>
            </a:r>
            <a:r>
              <a:rPr lang="en-US" dirty="0"/>
              <a:t> are the next most cited, at </a:t>
            </a:r>
            <a:r>
              <a:rPr lang="en-US" b="1" dirty="0"/>
              <a:t>16.0%</a:t>
            </a:r>
            <a:r>
              <a:rPr lang="en-US" dirty="0"/>
              <a:t> of mentions.</a:t>
            </a:r>
            <a:endParaRPr lang="en-IN" dirty="0"/>
          </a:p>
        </p:txBody>
      </p:sp>
      <p:pic>
        <p:nvPicPr>
          <p:cNvPr id="4" name="Picture 3" descr="A graph of mental illness traits&#10;&#10;AI-generated content may be incorrect.">
            <a:extLst>
              <a:ext uri="{FF2B5EF4-FFF2-40B4-BE49-F238E27FC236}">
                <a16:creationId xmlns:a16="http://schemas.microsoft.com/office/drawing/2014/main" id="{03E25350-8E01-B7D8-2FC2-9DCBC3220C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6274" y="2004164"/>
            <a:ext cx="7402882" cy="2768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0814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01B1AA-EBC1-1B16-994F-E875EA48BD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925145"/>
          </a:xfrm>
        </p:spPr>
        <p:txBody>
          <a:bodyPr/>
          <a:lstStyle/>
          <a:p>
            <a:r>
              <a:rPr lang="en-IN" dirty="0"/>
              <a:t>Healthy Coping Mechanisms Used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B8A7A0-39A2-7219-1B12-52C77CAC4882}"/>
              </a:ext>
            </a:extLst>
          </p:cNvPr>
          <p:cNvSpPr txBox="1"/>
          <p:nvPr/>
        </p:nvSpPr>
        <p:spPr>
          <a:xfrm>
            <a:off x="7652084" y="1940534"/>
            <a:ext cx="4180731" cy="1950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IN" sz="18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2,501 </a:t>
            </a:r>
            <a:r>
              <a:rPr lang="en-US" sz="18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of </a:t>
            </a:r>
            <a:r>
              <a:rPr lang="en-IN" sz="18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78,515 </a:t>
            </a:r>
            <a:r>
              <a:rPr lang="en-US" sz="18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users reported at least one healthy coping mechanism </a:t>
            </a:r>
          </a:p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8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Hobbies and creative activities are the most used coping mechanism.</a:t>
            </a:r>
          </a:p>
        </p:txBody>
      </p:sp>
      <p:pic>
        <p:nvPicPr>
          <p:cNvPr id="4" name="Picture 3" descr="A close-up of a white background&#10;&#10;AI-generated content may be incorrect.">
            <a:extLst>
              <a:ext uri="{FF2B5EF4-FFF2-40B4-BE49-F238E27FC236}">
                <a16:creationId xmlns:a16="http://schemas.microsoft.com/office/drawing/2014/main" id="{D8DBF903-49F3-8550-7853-069BB83C28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774" y="1477962"/>
            <a:ext cx="5094985" cy="925145"/>
          </a:xfrm>
          <a:prstGeom prst="rect">
            <a:avLst/>
          </a:prstGeom>
        </p:spPr>
      </p:pic>
      <p:pic>
        <p:nvPicPr>
          <p:cNvPr id="6" name="Picture 5" descr="A graph with different colored bars&#10;&#10;AI-generated content may be incorrect.">
            <a:extLst>
              <a:ext uri="{FF2B5EF4-FFF2-40B4-BE49-F238E27FC236}">
                <a16:creationId xmlns:a16="http://schemas.microsoft.com/office/drawing/2014/main" id="{ADD8B3B1-1121-6F2B-39C5-1FA2D9D678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774" y="2743201"/>
            <a:ext cx="6408826" cy="3410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0018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0CB13C-5CBC-0810-1108-3E0CBF19F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782" y="138431"/>
            <a:ext cx="9750492" cy="930599"/>
          </a:xfrm>
        </p:spPr>
        <p:txBody>
          <a:bodyPr/>
          <a:lstStyle/>
          <a:p>
            <a:r>
              <a:rPr lang="en-IN" sz="4000" dirty="0"/>
              <a:t>Coping Mechanisms Across Genders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BD15B3-3BF8-EC5F-A73E-2D614286AEDB}"/>
              </a:ext>
            </a:extLst>
          </p:cNvPr>
          <p:cNvSpPr txBox="1"/>
          <p:nvPr/>
        </p:nvSpPr>
        <p:spPr>
          <a:xfrm>
            <a:off x="6328231" y="3540326"/>
            <a:ext cx="5617029" cy="31406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IN" sz="1600" kern="100" dirty="0">
                <a:effectLst/>
                <a:ea typeface="Calibri" panose="020F0502020204030204" pitchFamily="34" charset="0"/>
                <a:cs typeface="Mangal" panose="02040503050203030202" pitchFamily="18" charset="0"/>
              </a:rPr>
              <a:t>Male users strongly lean toward physical coping (exercise), with less diversity in coping styles compared to female users.</a:t>
            </a:r>
            <a:endParaRPr lang="en-US" sz="1600" kern="100" dirty="0">
              <a:effectLst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marL="285750" marR="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IN" sz="1600" kern="100" dirty="0">
                <a:effectLst/>
                <a:ea typeface="Calibri" panose="020F0502020204030204" pitchFamily="34" charset="0"/>
                <a:cs typeface="Mangal" panose="02040503050203030202" pitchFamily="18" charset="0"/>
              </a:rPr>
              <a:t>Female users display a balanced coping strategy, combining creative, physical, emotional, and spiritual approaches.</a:t>
            </a:r>
            <a:endParaRPr lang="en-US" sz="1600" kern="100" dirty="0">
              <a:effectLst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marL="285750" marR="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IN" sz="1600" kern="100" dirty="0">
                <a:effectLst/>
                <a:ea typeface="Calibri" panose="020F0502020204030204" pitchFamily="34" charset="0"/>
                <a:cs typeface="Mangal" panose="02040503050203030202" pitchFamily="18" charset="0"/>
              </a:rPr>
              <a:t>Gender diverse individuals heavily </a:t>
            </a:r>
            <a:r>
              <a:rPr lang="en-IN" sz="1600" kern="100" dirty="0" err="1">
                <a:effectLst/>
                <a:ea typeface="Calibri" panose="020F0502020204030204" pitchFamily="34" charset="0"/>
                <a:cs typeface="Mangal" panose="02040503050203030202" pitchFamily="18" charset="0"/>
              </a:rPr>
              <a:t>favored</a:t>
            </a:r>
            <a:r>
              <a:rPr lang="en-IN" sz="1600" kern="100" dirty="0">
                <a:effectLst/>
                <a:ea typeface="Calibri" panose="020F0502020204030204" pitchFamily="34" charset="0"/>
                <a:cs typeface="Mangal" panose="02040503050203030202" pitchFamily="18" charset="0"/>
              </a:rPr>
              <a:t> creative outlets and emotional connections with loved ones. Spirituality appears less prevalent among this group.</a:t>
            </a:r>
            <a:endParaRPr lang="en-US" sz="1600" kern="100" dirty="0">
              <a:effectLst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400" dirty="0"/>
          </a:p>
        </p:txBody>
      </p:sp>
      <p:pic>
        <p:nvPicPr>
          <p:cNvPr id="4" name="Picture 3" descr="A graph with different colored bars&#10;&#10;AI-generated content may be incorrect.">
            <a:extLst>
              <a:ext uri="{FF2B5EF4-FFF2-40B4-BE49-F238E27FC236}">
                <a16:creationId xmlns:a16="http://schemas.microsoft.com/office/drawing/2014/main" id="{41B8014F-4D25-5109-A9C9-155EEA6D0F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782" y="1193679"/>
            <a:ext cx="5186989" cy="2221998"/>
          </a:xfrm>
          <a:prstGeom prst="rect">
            <a:avLst/>
          </a:prstGeom>
        </p:spPr>
      </p:pic>
      <p:pic>
        <p:nvPicPr>
          <p:cNvPr id="6" name="Picture 5" descr="A graph with different colored bars&#10;&#10;AI-generated content may be incorrect.">
            <a:extLst>
              <a:ext uri="{FF2B5EF4-FFF2-40B4-BE49-F238E27FC236}">
                <a16:creationId xmlns:a16="http://schemas.microsoft.com/office/drawing/2014/main" id="{46A275DA-6394-2718-053E-B066EB28C3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3320" y="1193679"/>
            <a:ext cx="5272569" cy="2221998"/>
          </a:xfrm>
          <a:prstGeom prst="rect">
            <a:avLst/>
          </a:prstGeom>
        </p:spPr>
      </p:pic>
      <p:pic>
        <p:nvPicPr>
          <p:cNvPr id="8" name="Picture 7" descr="A graph with different colored bars&#10;&#10;AI-generated content may be incorrect.">
            <a:extLst>
              <a:ext uri="{FF2B5EF4-FFF2-40B4-BE49-F238E27FC236}">
                <a16:creationId xmlns:a16="http://schemas.microsoft.com/office/drawing/2014/main" id="{83BB1B5C-338D-D016-1D18-6025370ECC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782" y="4017643"/>
            <a:ext cx="5186989" cy="2308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6221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819FF3-77E1-B059-F0E3-CD99E0211C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6007" y="302406"/>
            <a:ext cx="9746118" cy="1037879"/>
          </a:xfrm>
        </p:spPr>
        <p:txBody>
          <a:bodyPr/>
          <a:lstStyle/>
          <a:p>
            <a:r>
              <a:rPr lang="en-IN" sz="4000" dirty="0"/>
              <a:t>Coping Mechanism Across Age Group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F4701B-2C0D-C84B-D1AA-BC5555D58F28}"/>
              </a:ext>
            </a:extLst>
          </p:cNvPr>
          <p:cNvSpPr txBox="1"/>
          <p:nvPr/>
        </p:nvSpPr>
        <p:spPr>
          <a:xfrm>
            <a:off x="1540701" y="5048928"/>
            <a:ext cx="8370255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b="1" kern="100" dirty="0">
                <a:effectLst/>
                <a:ea typeface="Calibri" panose="020F0502020204030204" pitchFamily="34" charset="0"/>
                <a:cs typeface="Mangal" panose="02040503050203030202" pitchFamily="18" charset="0"/>
              </a:rPr>
              <a:t>Young Adults </a:t>
            </a:r>
            <a:r>
              <a:rPr lang="en-IN" sz="1800" kern="100" dirty="0">
                <a:effectLst/>
                <a:ea typeface="Calibri" panose="020F0502020204030204" pitchFamily="34" charset="0"/>
                <a:cs typeface="Mangal" panose="02040503050203030202" pitchFamily="18" charset="0"/>
              </a:rPr>
              <a:t>show the highest volume of coping strategies and prefer physically and creatively engaging methods. Their coping is relatively well-balanced across options.</a:t>
            </a:r>
            <a:endParaRPr lang="en-US" sz="1800" kern="100" dirty="0">
              <a:effectLst/>
              <a:ea typeface="Calibri" panose="020F0502020204030204" pitchFamily="34" charset="0"/>
              <a:cs typeface="Mangal" panose="02040503050203030202" pitchFamily="18" charset="0"/>
            </a:endParaRPr>
          </a:p>
          <a:p>
            <a:endParaRPr lang="en-IN" sz="2400" dirty="0"/>
          </a:p>
        </p:txBody>
      </p:sp>
      <p:pic>
        <p:nvPicPr>
          <p:cNvPr id="4" name="Picture 3" descr="A bar graph with text&#10;&#10;AI-generated content may be incorrect.">
            <a:extLst>
              <a:ext uri="{FF2B5EF4-FFF2-40B4-BE49-F238E27FC236}">
                <a16:creationId xmlns:a16="http://schemas.microsoft.com/office/drawing/2014/main" id="{70F7E646-125E-E7D8-2097-936025DE28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5437" y="1443526"/>
            <a:ext cx="5125020" cy="3128474"/>
          </a:xfrm>
          <a:prstGeom prst="rect">
            <a:avLst/>
          </a:prstGeom>
        </p:spPr>
      </p:pic>
      <p:pic>
        <p:nvPicPr>
          <p:cNvPr id="6" name="Picture 5" descr="A graph with different colored bars&#10;&#10;AI-generated content may be incorrect.">
            <a:extLst>
              <a:ext uri="{FF2B5EF4-FFF2-40B4-BE49-F238E27FC236}">
                <a16:creationId xmlns:a16="http://schemas.microsoft.com/office/drawing/2014/main" id="{720B3227-C171-DE6E-375F-C7EFD6EF18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772" y="1443526"/>
            <a:ext cx="5316228" cy="3128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8093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FE814-CBE6-16FE-9CE9-A0C176C252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830" y="314932"/>
            <a:ext cx="9763018" cy="849989"/>
          </a:xfrm>
        </p:spPr>
        <p:txBody>
          <a:bodyPr/>
          <a:lstStyle/>
          <a:p>
            <a:r>
              <a:rPr lang="en-IN" sz="4000" dirty="0"/>
              <a:t>Coping mechanism across Age Group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E3E866-3E63-6E3A-E863-0ED55A6D93BD}"/>
              </a:ext>
            </a:extLst>
          </p:cNvPr>
          <p:cNvSpPr txBox="1"/>
          <p:nvPr/>
        </p:nvSpPr>
        <p:spPr>
          <a:xfrm>
            <a:off x="1478071" y="4773888"/>
            <a:ext cx="84425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b="1" kern="100" dirty="0">
                <a:effectLst/>
                <a:ea typeface="Calibri" panose="020F0502020204030204" pitchFamily="34" charset="0"/>
                <a:cs typeface="Mangal" panose="02040503050203030202" pitchFamily="18" charset="0"/>
              </a:rPr>
              <a:t>Adults </a:t>
            </a:r>
            <a:r>
              <a:rPr lang="en-IN" sz="1800" kern="100" dirty="0">
                <a:effectLst/>
                <a:ea typeface="Calibri" panose="020F0502020204030204" pitchFamily="34" charset="0"/>
                <a:cs typeface="Mangal" panose="02040503050203030202" pitchFamily="18" charset="0"/>
              </a:rPr>
              <a:t>prioritize physical and solo activities. Emotional support (e.g., family, pets) plays a less significant role compared to younger groups.</a:t>
            </a:r>
            <a:endParaRPr lang="en-US" sz="1800" kern="100" dirty="0">
              <a:effectLst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</p:txBody>
      </p:sp>
      <p:pic>
        <p:nvPicPr>
          <p:cNvPr id="5" name="Picture 4" descr="A bar graph with text&#10;&#10;AI-generated content may be incorrect.">
            <a:extLst>
              <a:ext uri="{FF2B5EF4-FFF2-40B4-BE49-F238E27FC236}">
                <a16:creationId xmlns:a16="http://schemas.microsoft.com/office/drawing/2014/main" id="{A8E8490F-FEE5-1F32-789A-BB38E1BACB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238" y="1367647"/>
            <a:ext cx="5375762" cy="2907445"/>
          </a:xfrm>
          <a:prstGeom prst="rect">
            <a:avLst/>
          </a:prstGeom>
        </p:spPr>
      </p:pic>
      <p:pic>
        <p:nvPicPr>
          <p:cNvPr id="6" name="Picture 5" descr="A graph with a bar and text&#10;&#10;AI-generated content may be incorrect.">
            <a:extLst>
              <a:ext uri="{FF2B5EF4-FFF2-40B4-BE49-F238E27FC236}">
                <a16:creationId xmlns:a16="http://schemas.microsoft.com/office/drawing/2014/main" id="{2AAB651C-4DA4-0D7F-E9ED-870154178F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3092" y="1367647"/>
            <a:ext cx="5018670" cy="2957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5011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F3A3BC-1ECC-13B5-1A73-CDD1D82D0A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629" y="186146"/>
            <a:ext cx="10515600" cy="933988"/>
          </a:xfrm>
        </p:spPr>
        <p:txBody>
          <a:bodyPr/>
          <a:lstStyle/>
          <a:p>
            <a:r>
              <a:rPr lang="en-IN" sz="4000" dirty="0"/>
              <a:t>Users Seeking Treatment Mechanisms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D03103-AE85-0903-4A28-CE5C1C7EE4FC}"/>
              </a:ext>
            </a:extLst>
          </p:cNvPr>
          <p:cNvSpPr txBox="1"/>
          <p:nvPr/>
        </p:nvSpPr>
        <p:spPr>
          <a:xfrm>
            <a:off x="8210349" y="1213552"/>
            <a:ext cx="3686475" cy="42334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IN" sz="1800" b="1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13213 </a:t>
            </a:r>
            <a:r>
              <a:rPr lang="en-US" sz="1800" b="1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of </a:t>
            </a:r>
            <a:r>
              <a:rPr lang="en-IN" sz="1800" b="1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78515</a:t>
            </a:r>
            <a:r>
              <a:rPr lang="en-US" sz="1800" b="1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ideators</a:t>
            </a:r>
            <a:r>
              <a:rPr lang="en-US" sz="1800" b="1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(16.8%) </a:t>
            </a:r>
            <a:r>
              <a:rPr lang="en-US" sz="18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report seeking any formal treatment</a:t>
            </a:r>
          </a:p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800" b="1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Therapy/counseling </a:t>
            </a:r>
            <a:r>
              <a:rPr lang="en-US" sz="18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dominates treatment mentions (58.1%)</a:t>
            </a:r>
          </a:p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8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While professional support (therapy or meds) does reach one in five users, </a:t>
            </a:r>
            <a:r>
              <a:rPr lang="en-US" sz="1800" b="1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the majority of </a:t>
            </a:r>
            <a:r>
              <a:rPr lang="en-US" sz="1800" b="1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ideators</a:t>
            </a:r>
            <a:r>
              <a:rPr lang="en-US" sz="1800" b="1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use neither adaptive </a:t>
            </a: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coping </a:t>
            </a:r>
            <a:r>
              <a:rPr lang="en-US" sz="1800" b="1" i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nor</a:t>
            </a: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formal treatment.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</p:txBody>
      </p:sp>
      <p:pic>
        <p:nvPicPr>
          <p:cNvPr id="4" name="Picture 3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3EDCE5E2-0F3E-2361-91E8-3C6589DD63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819" y="1120134"/>
            <a:ext cx="7053496" cy="1710747"/>
          </a:xfrm>
          <a:prstGeom prst="rect">
            <a:avLst/>
          </a:prstGeom>
        </p:spPr>
      </p:pic>
      <p:pic>
        <p:nvPicPr>
          <p:cNvPr id="6" name="Picture 5" descr="A graph showing a number of people&#10;&#10;AI-generated content may be incorrect.">
            <a:extLst>
              <a:ext uri="{FF2B5EF4-FFF2-40B4-BE49-F238E27FC236}">
                <a16:creationId xmlns:a16="http://schemas.microsoft.com/office/drawing/2014/main" id="{62974193-115E-41E0-0883-CD87564255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819" y="3236686"/>
            <a:ext cx="7053496" cy="2815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3339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2105CA-C1DD-F875-7666-9CC686CEB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130" y="190869"/>
            <a:ext cx="9404723" cy="837463"/>
          </a:xfrm>
        </p:spPr>
        <p:txBody>
          <a:bodyPr/>
          <a:lstStyle/>
          <a:p>
            <a:r>
              <a:rPr lang="en-IN" sz="4000" dirty="0"/>
              <a:t>Users Seeking Treatment Mechanisms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DA154F-463F-4ED1-0608-3713A5B286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172" y="4153972"/>
            <a:ext cx="8997667" cy="1027133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800" b="1" kern="1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Coping vs. treatment: </a:t>
            </a:r>
            <a:r>
              <a:rPr lang="en-US" sz="1800" kern="1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only 3.2% use a coping mechanism, 16.8% seek treatment, but only 1.1% engage in both - suggesting many rely on one or the other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4C276F3-007A-6676-D2CB-5E7B0D9BF3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171" y="1676895"/>
            <a:ext cx="7141751" cy="1752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59835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EE4E366E-272A-409E-840F-9A6A64A9E3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721560C-E4AB-4287-A29C-3F6916794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7" name="Freeform 7">
            <a:extLst>
              <a:ext uri="{FF2B5EF4-FFF2-40B4-BE49-F238E27FC236}">
                <a16:creationId xmlns:a16="http://schemas.microsoft.com/office/drawing/2014/main" id="{DF6CFF07-D953-4F9C-9A0E-E0A6AACB61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9D2974-FE7A-0125-7DC7-4E3D58F4C2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n-US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Regression Model -Key Drivers of Engagement</a:t>
            </a:r>
          </a:p>
        </p:txBody>
      </p:sp>
      <p:sp useBgFill="1">
        <p:nvSpPr>
          <p:cNvPr id="19" name="Freeform: Shape 18">
            <a:extLst>
              <a:ext uri="{FF2B5EF4-FFF2-40B4-BE49-F238E27FC236}">
                <a16:creationId xmlns:a16="http://schemas.microsoft.com/office/drawing/2014/main" id="{DAA4FEEE-0B5F-41BF-825D-60F9FB0895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B34F4E-E4DB-1D09-2E36-CA5A896A13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4922" y="3570514"/>
            <a:ext cx="9136162" cy="3018972"/>
          </a:xfrm>
          <a:prstGeom prst="rect">
            <a:avLst/>
          </a:prstGeom>
          <a:noFill/>
          <a:effectLst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69A2F39-FB8F-98F8-704A-6641CC311001}"/>
              </a:ext>
            </a:extLst>
          </p:cNvPr>
          <p:cNvSpPr txBox="1"/>
          <p:nvPr/>
        </p:nvSpPr>
        <p:spPr>
          <a:xfrm>
            <a:off x="438477" y="2252515"/>
            <a:ext cx="10689771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2050"/>
              </a:lnSpc>
              <a:buSzPct val="100000"/>
              <a:buFont typeface="+mj-lt"/>
              <a:buAutoNum type="arabicPeriod"/>
              <a:defRPr/>
            </a:pPr>
            <a:r>
              <a:rPr lang="en-US" sz="1750" b="1" dirty="0">
                <a:solidFill>
                  <a:srgbClr val="746558"/>
                </a:solidFill>
                <a:latin typeface="Aptos SemiBold" panose="020B0004020202020204" pitchFamily="34" charset="0"/>
                <a:ea typeface="Gelasio" pitchFamily="34" charset="-122"/>
                <a:cs typeface="Gelasio" pitchFamily="34" charset="-120"/>
              </a:rPr>
              <a:t>Score: Net Upvote –Downvote</a:t>
            </a:r>
          </a:p>
          <a:p>
            <a:pPr marL="342900" indent="-342900">
              <a:lnSpc>
                <a:spcPts val="2050"/>
              </a:lnSpc>
              <a:buSzPct val="100000"/>
              <a:buFont typeface="+mj-lt"/>
              <a:buAutoNum type="arabicPeriod"/>
              <a:defRPr/>
            </a:pPr>
            <a:r>
              <a:rPr lang="en-US" sz="1750" b="1" dirty="0">
                <a:solidFill>
                  <a:srgbClr val="746558"/>
                </a:solidFill>
                <a:latin typeface="Aptos SemiBold" panose="020B0004020202020204" pitchFamily="34" charset="0"/>
                <a:ea typeface="Gelasio" pitchFamily="34" charset="-122"/>
                <a:cs typeface="Gelasio" pitchFamily="34" charset="-120"/>
              </a:rPr>
              <a:t>Here we are finding out which variables are significant to generate higher score on the post</a:t>
            </a:r>
            <a:endParaRPr lang="en-US" sz="1750" dirty="0">
              <a:latin typeface="Aptos SemiBold" panose="020B0004020202020204" pitchFamily="34" charset="0"/>
            </a:endParaRPr>
          </a:p>
          <a:p>
            <a:pPr>
              <a:lnSpc>
                <a:spcPts val="2050"/>
              </a:lnSpc>
              <a:buSzPct val="100000"/>
              <a:defRPr/>
            </a:pPr>
            <a:endParaRPr lang="en-US" sz="2400" b="1" dirty="0">
              <a:solidFill>
                <a:srgbClr val="484237"/>
              </a:solidFill>
              <a:latin typeface="Aptos SemiBold" panose="020B0004020202020204" pitchFamily="34" charset="0"/>
              <a:ea typeface="Gelasio Semi Bold" pitchFamily="34" charset="-122"/>
              <a:cs typeface="Gelasio Semi Bold" pitchFamily="34" charset="-120"/>
            </a:endParaRPr>
          </a:p>
          <a:p>
            <a:pPr>
              <a:lnSpc>
                <a:spcPts val="2050"/>
              </a:lnSpc>
              <a:buSzPct val="100000"/>
              <a:defRPr/>
            </a:pPr>
            <a:r>
              <a:rPr lang="en-US" sz="2400" b="1" dirty="0">
                <a:solidFill>
                  <a:srgbClr val="484237"/>
                </a:solidFill>
                <a:latin typeface="Aptos SemiBold" panose="020B0004020202020204" pitchFamily="34" charset="0"/>
                <a:ea typeface="Gelasio Semi Bold" pitchFamily="34" charset="-122"/>
                <a:cs typeface="Gelasio Semi Bold" pitchFamily="34" charset="-120"/>
              </a:rPr>
              <a:t>T- test result for Binary variables with Score</a:t>
            </a:r>
            <a:endParaRPr lang="en-US" sz="2400" dirty="0">
              <a:latin typeface="Aptos SemiBold" panose="020B0004020202020204" pitchFamily="34" charset="0"/>
            </a:endParaRPr>
          </a:p>
          <a:p>
            <a:pPr>
              <a:lnSpc>
                <a:spcPts val="2050"/>
              </a:lnSpc>
              <a:buSzPct val="100000"/>
              <a:defRPr/>
            </a:pPr>
            <a:endParaRPr lang="en-US" sz="1750" dirty="0">
              <a:latin typeface="Aptos SemiBold" panose="020B0004020202020204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ts val="205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+mj-lt"/>
              <a:buAutoNum type="arabicPeriod"/>
              <a:tabLst/>
              <a:defRPr/>
            </a:pPr>
            <a:endParaRPr kumimoji="0" lang="en-US" sz="17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 SemiBold" panose="020B00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853235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5679AAC-02E4-E18B-D32C-4D65D10045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D1BA3C8F-6ACD-CD9B-4D0A-0C6A85D3D7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F192847-3235-C1C6-F904-6F4279316C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7" name="Freeform 7">
            <a:extLst>
              <a:ext uri="{FF2B5EF4-FFF2-40B4-BE49-F238E27FC236}">
                <a16:creationId xmlns:a16="http://schemas.microsoft.com/office/drawing/2014/main" id="{BE0AE904-F585-948A-61F8-B2104B08CD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8BBE01-D235-B590-A16B-ADB33C4A08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n-US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Regression Model- Key Drivers of Engagement</a:t>
            </a:r>
          </a:p>
        </p:txBody>
      </p:sp>
      <p:sp useBgFill="1">
        <p:nvSpPr>
          <p:cNvPr id="19" name="Freeform: Shape 18">
            <a:extLst>
              <a:ext uri="{FF2B5EF4-FFF2-40B4-BE49-F238E27FC236}">
                <a16:creationId xmlns:a16="http://schemas.microsoft.com/office/drawing/2014/main" id="{768CE5E7-DBD8-9B73-84EE-5F97AFA298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227A7E-A5F0-1362-2926-BBD1498D0D11}"/>
              </a:ext>
            </a:extLst>
          </p:cNvPr>
          <p:cNvSpPr txBox="1"/>
          <p:nvPr/>
        </p:nvSpPr>
        <p:spPr>
          <a:xfrm>
            <a:off x="202616" y="2325187"/>
            <a:ext cx="5985998" cy="1364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400" b="1" dirty="0">
                <a:solidFill>
                  <a:srgbClr val="484237"/>
                </a:solidFill>
                <a:latin typeface="Aptos SemiBold" panose="020B0004020202020204" pitchFamily="34" charset="0"/>
                <a:ea typeface="Gelasio Semi Bold" pitchFamily="34" charset="-122"/>
                <a:cs typeface="Gelasio Semi Bold" pitchFamily="34" charset="-120"/>
              </a:rPr>
              <a:t>Pearson test for Numeric Variable Number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400" b="1" dirty="0">
                <a:solidFill>
                  <a:srgbClr val="484237"/>
                </a:solidFill>
                <a:latin typeface="Aptos SemiBold" panose="020B0004020202020204" pitchFamily="34" charset="0"/>
                <a:ea typeface="Gelasio Semi Bold" pitchFamily="34" charset="-122"/>
                <a:cs typeface="Gelasio Semi Bold" pitchFamily="34" charset="-120"/>
              </a:rPr>
              <a:t>of Comments with Score</a:t>
            </a:r>
            <a:endParaRPr lang="en-US" sz="2400" b="1" dirty="0">
              <a:latin typeface="Aptos SemiBold" panose="020B0004020202020204" pitchFamily="34" charset="0"/>
            </a:endParaRPr>
          </a:p>
          <a:p>
            <a:endParaRPr lang="en-US" b="1" dirty="0"/>
          </a:p>
        </p:txBody>
      </p:sp>
      <p:pic>
        <p:nvPicPr>
          <p:cNvPr id="4" name="Picture 3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AEB96584-AAD2-8FF2-1980-C9E4CEAB28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1781" y="2952400"/>
            <a:ext cx="5254170" cy="219165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B2B935B-024C-AB20-87B1-EE2AF29E5E18}"/>
              </a:ext>
            </a:extLst>
          </p:cNvPr>
          <p:cNvSpPr txBox="1"/>
          <p:nvPr/>
        </p:nvSpPr>
        <p:spPr>
          <a:xfrm>
            <a:off x="7423536" y="2399351"/>
            <a:ext cx="2319481" cy="5488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2400" b="1" dirty="0">
                <a:solidFill>
                  <a:srgbClr val="484237"/>
                </a:solidFill>
                <a:latin typeface="Aptos SemiBold" panose="020B0004020202020204" pitchFamily="34" charset="0"/>
                <a:cs typeface="Gelasio Semi Bold" pitchFamily="34" charset="-120"/>
              </a:rPr>
              <a:t>VIF Test Results</a:t>
            </a:r>
          </a:p>
          <a:p>
            <a:endParaRPr lang="en-US" dirty="0"/>
          </a:p>
        </p:txBody>
      </p:sp>
      <p:pic>
        <p:nvPicPr>
          <p:cNvPr id="6" name="Image 1" descr="preencoded.png">
            <a:extLst>
              <a:ext uri="{FF2B5EF4-FFF2-40B4-BE49-F238E27FC236}">
                <a16:creationId xmlns:a16="http://schemas.microsoft.com/office/drawing/2014/main" id="{C9E091A3-F522-F63B-3D57-BC57449467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940" y="3366839"/>
            <a:ext cx="4323517" cy="166082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CC2C31A-7CBE-239F-4F33-37B63A960922}"/>
              </a:ext>
            </a:extLst>
          </p:cNvPr>
          <p:cNvSpPr txBox="1"/>
          <p:nvPr/>
        </p:nvSpPr>
        <p:spPr>
          <a:xfrm>
            <a:off x="239940" y="5219820"/>
            <a:ext cx="519203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746558"/>
                </a:solidFill>
                <a:latin typeface="Aptos SemiBold" panose="020B0004020202020204" pitchFamily="34" charset="0"/>
                <a:ea typeface="Gelasio" pitchFamily="34" charset="-122"/>
                <a:cs typeface="Gelasio" pitchFamily="34" charset="-120"/>
              </a:rPr>
              <a:t>An </a:t>
            </a:r>
            <a:r>
              <a:rPr lang="en-US" sz="1800" b="1" dirty="0">
                <a:solidFill>
                  <a:srgbClr val="746558"/>
                </a:solidFill>
                <a:latin typeface="Aptos SemiBold" panose="020B0004020202020204" pitchFamily="34" charset="0"/>
                <a:ea typeface="Gelasio" pitchFamily="34" charset="-122"/>
                <a:cs typeface="Gelasio" pitchFamily="34" charset="-120"/>
              </a:rPr>
              <a:t>r = 0.685</a:t>
            </a:r>
            <a:r>
              <a:rPr lang="en-US" sz="1800" dirty="0">
                <a:solidFill>
                  <a:srgbClr val="746558"/>
                </a:solidFill>
                <a:latin typeface="Aptos SemiBold" panose="020B0004020202020204" pitchFamily="34" charset="0"/>
                <a:ea typeface="Gelasio" pitchFamily="34" charset="-122"/>
                <a:cs typeface="Gelasio" pitchFamily="34" charset="-120"/>
              </a:rPr>
              <a:t> indicates a </a:t>
            </a:r>
            <a:r>
              <a:rPr lang="en-US" sz="1800" b="1" dirty="0">
                <a:solidFill>
                  <a:srgbClr val="746558"/>
                </a:solidFill>
                <a:latin typeface="Aptos SemiBold" panose="020B0004020202020204" pitchFamily="34" charset="0"/>
                <a:ea typeface="Gelasio" pitchFamily="34" charset="-122"/>
                <a:cs typeface="Gelasio" pitchFamily="34" charset="-120"/>
              </a:rPr>
              <a:t>strong positive correlation</a:t>
            </a:r>
            <a:r>
              <a:rPr lang="en-US" sz="1800" dirty="0">
                <a:solidFill>
                  <a:srgbClr val="746558"/>
                </a:solidFill>
                <a:latin typeface="Aptos SemiBold" panose="020B0004020202020204" pitchFamily="34" charset="0"/>
                <a:ea typeface="Gelasio" pitchFamily="34" charset="-122"/>
                <a:cs typeface="Gelasio" pitchFamily="34" charset="-120"/>
              </a:rPr>
              <a:t> between the number of comments a post receives and its score (net upvotes minus downvotes).
</a:t>
            </a:r>
            <a:endParaRPr lang="en-US" sz="1800" dirty="0">
              <a:latin typeface="Aptos SemiBold" panose="020B0004020202020204" pitchFamily="34" charset="0"/>
            </a:endParaRPr>
          </a:p>
          <a:p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8D4A99-ACD6-BCF4-6947-81D2D76503B9}"/>
              </a:ext>
            </a:extLst>
          </p:cNvPr>
          <p:cNvSpPr txBox="1"/>
          <p:nvPr/>
        </p:nvSpPr>
        <p:spPr>
          <a:xfrm>
            <a:off x="6760031" y="5354697"/>
            <a:ext cx="49483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746558"/>
                </a:solidFill>
                <a:latin typeface="Aptos SemiBold" panose="020B0004020202020204" pitchFamily="34" charset="0"/>
                <a:ea typeface="Gelasio" pitchFamily="34" charset="-122"/>
                <a:cs typeface="Gelasio" pitchFamily="34" charset="-120"/>
              </a:rPr>
              <a:t>No Multicollinearity observed</a:t>
            </a:r>
            <a:endParaRPr lang="en-US" sz="1800" dirty="0">
              <a:latin typeface="Aptos SemiBold" panose="020B0004020202020204" pitchFamily="34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611394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BB3BC3D-86B5-EFCE-B483-07A0761D53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44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49" name="Oval 48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55" name="Rectangle 54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76F79D-1236-2A34-8D21-D6BB90C2B0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204" y="315027"/>
            <a:ext cx="10505508" cy="652126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4000" dirty="0"/>
              <a:t>Regression Model Key Drivers of Engagement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C885E190-58DD-42DD-A4A8-401E15C92A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B70786A-9075-472B-454E-DB3C9CDA18D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3588" y="1189815"/>
            <a:ext cx="8540069" cy="370822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AB4A514-DCAE-6B70-861F-811349AA8768}"/>
              </a:ext>
            </a:extLst>
          </p:cNvPr>
          <p:cNvSpPr txBox="1"/>
          <p:nvPr/>
        </p:nvSpPr>
        <p:spPr>
          <a:xfrm>
            <a:off x="763589" y="5109766"/>
            <a:ext cx="9062582" cy="7745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 R-squared: 0.476 — the model explains ~47.6% of the variance in the post Score.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marL="0" marR="0">
              <a:lnSpc>
                <a:spcPct val="107000"/>
              </a:lnSpc>
              <a:spcAft>
                <a:spcPts val="800"/>
              </a:spcAft>
            </a:pPr>
            <a:r>
              <a:rPr lang="en-IN" b="1" kern="100" dirty="0"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 </a:t>
            </a:r>
            <a:r>
              <a:rPr lang="en-IN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F-statistic (1.267e+04), p ≈ 0.00 — the overall model is highly significant.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903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999020-68B8-2A0C-0B6C-4907473B5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0D2D0E-8BB2-BD63-F137-FE04987514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Reddit data from Academic Torrents </a:t>
            </a:r>
          </a:p>
          <a:p>
            <a:r>
              <a:rPr lang="en-IN" dirty="0"/>
              <a:t>Time frame of dataset 01/01/22 – 12/31/24</a:t>
            </a:r>
          </a:p>
          <a:p>
            <a:r>
              <a:rPr lang="en-IN" dirty="0"/>
              <a:t>Features created based on Scientific Instruments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The Columbia-Suicide Severity Rating Scale (C-SSRS)</a:t>
            </a:r>
            <a:endParaRPr lang="en-IN" dirty="0"/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Self-Injurious Thoughts and Behaviors Interview (SITBI)</a:t>
            </a:r>
            <a:endParaRPr lang="en-IN" dirty="0"/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Diagnostic and Statistical Manual of Mental Disorders (DSM-V)</a:t>
            </a:r>
            <a:endParaRPr lang="en-IN" sz="2800" dirty="0"/>
          </a:p>
          <a:p>
            <a:pPr marL="0" indent="0">
              <a:buNone/>
            </a:pPr>
            <a:endParaRPr lang="en-IN" dirty="0"/>
          </a:p>
          <a:p>
            <a:r>
              <a:rPr lang="en-IN" dirty="0"/>
              <a:t>LLM Used- Google Gemini</a:t>
            </a:r>
          </a:p>
          <a:p>
            <a:r>
              <a:rPr lang="en-IN" dirty="0"/>
              <a:t>Roberta based Emotional Score</a:t>
            </a:r>
          </a:p>
        </p:txBody>
      </p:sp>
    </p:spTree>
    <p:extLst>
      <p:ext uri="{BB962C8B-B14F-4D97-AF65-F5344CB8AC3E}">
        <p14:creationId xmlns:p14="http://schemas.microsoft.com/office/powerpoint/2010/main" val="242273883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B013F9F-EC8F-DD1D-02F9-3E97407B30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41C9ABA7-25B8-090C-A42C-5CAA1969BD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EEA9E13-482A-495C-1B17-E16C77DB42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7" name="Freeform 7">
            <a:extLst>
              <a:ext uri="{FF2B5EF4-FFF2-40B4-BE49-F238E27FC236}">
                <a16:creationId xmlns:a16="http://schemas.microsoft.com/office/drawing/2014/main" id="{8AB6C0EF-5383-2036-87BC-005F1E6DD0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7AE6A3-8FB6-7C4E-1403-9B2B6AC75A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Key Drivers of Engagement</a:t>
            </a:r>
          </a:p>
        </p:txBody>
      </p:sp>
      <p:sp useBgFill="1">
        <p:nvSpPr>
          <p:cNvPr id="19" name="Freeform: Shape 18">
            <a:extLst>
              <a:ext uri="{FF2B5EF4-FFF2-40B4-BE49-F238E27FC236}">
                <a16:creationId xmlns:a16="http://schemas.microsoft.com/office/drawing/2014/main" id="{9899F875-0341-B8BC-B8BF-8651253178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E9E1C0-1C64-FF8D-E767-33D3C709ED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930" y="3020997"/>
            <a:ext cx="8495070" cy="2160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D64BECB-368F-6921-8062-13A19A7C04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5698881"/>
            <a:ext cx="8610600" cy="115911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5B8B6A8-5FC7-D785-930B-2F634A9F00EB}"/>
              </a:ext>
            </a:extLst>
          </p:cNvPr>
          <p:cNvSpPr txBox="1"/>
          <p:nvPr/>
        </p:nvSpPr>
        <p:spPr>
          <a:xfrm>
            <a:off x="9381912" y="3529530"/>
            <a:ext cx="2287574" cy="18551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Aft>
                <a:spcPts val="800"/>
              </a:spcAft>
            </a:pPr>
            <a:r>
              <a:rPr lang="en-IN" sz="1800" b="1" kern="100" dirty="0">
                <a:effectLst/>
                <a:ea typeface="Calibri" panose="020F0502020204030204" pitchFamily="34" charset="0"/>
                <a:cs typeface="Mangal" panose="02040503050203030202" pitchFamily="18" charset="0"/>
              </a:rPr>
              <a:t>NumComments </a:t>
            </a:r>
            <a:r>
              <a:rPr lang="en-IN" sz="1800" kern="100" dirty="0">
                <a:effectLst/>
                <a:ea typeface="Calibri" panose="020F0502020204030204" pitchFamily="34" charset="0"/>
                <a:cs typeface="Mangal" panose="02040503050203030202" pitchFamily="18" charset="0"/>
              </a:rPr>
              <a:t>and</a:t>
            </a:r>
            <a:r>
              <a:rPr lang="en-IN" sz="1800" b="1" kern="100" dirty="0">
                <a:effectLst/>
                <a:ea typeface="Calibri" panose="020F0502020204030204" pitchFamily="34" charset="0"/>
                <a:cs typeface="Mangal" panose="02040503050203030202" pitchFamily="18" charset="0"/>
              </a:rPr>
              <a:t> </a:t>
            </a:r>
            <a:r>
              <a:rPr lang="en-IN" sz="1800" b="1" kern="100" dirty="0" err="1">
                <a:effectLst/>
                <a:ea typeface="Calibri" panose="020F0502020204030204" pitchFamily="34" charset="0"/>
                <a:cs typeface="Mangal" panose="02040503050203030202" pitchFamily="18" charset="0"/>
              </a:rPr>
              <a:t>Sentiment_Positive</a:t>
            </a:r>
            <a:r>
              <a:rPr lang="en-IN" sz="1800" b="1" kern="100" dirty="0">
                <a:effectLst/>
                <a:ea typeface="Calibri" panose="020F0502020204030204" pitchFamily="34" charset="0"/>
                <a:cs typeface="Mangal" panose="02040503050203030202" pitchFamily="18" charset="0"/>
              </a:rPr>
              <a:t> </a:t>
            </a:r>
            <a:r>
              <a:rPr lang="en-IN" sz="1800" kern="100" dirty="0">
                <a:effectLst/>
                <a:ea typeface="Calibri" panose="020F0502020204030204" pitchFamily="34" charset="0"/>
                <a:cs typeface="Mangal" panose="02040503050203030202" pitchFamily="18" charset="0"/>
              </a:rPr>
              <a:t>are the strongest predictors of higher post scores</a:t>
            </a:r>
            <a:r>
              <a:rPr lang="en-IN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.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A551D62-9470-1FFC-C04C-C85207F59340}"/>
              </a:ext>
            </a:extLst>
          </p:cNvPr>
          <p:cNvSpPr txBox="1"/>
          <p:nvPr/>
        </p:nvSpPr>
        <p:spPr>
          <a:xfrm>
            <a:off x="885370" y="2503714"/>
            <a:ext cx="36539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484237"/>
                </a:solidFill>
                <a:latin typeface="Aptos SemiBold" panose="020B0004020202020204" pitchFamily="34" charset="0"/>
                <a:ea typeface="Gelasio Semi Bold" pitchFamily="34" charset="-122"/>
                <a:cs typeface="Gelasio Semi Bold" pitchFamily="34" charset="-120"/>
              </a:rPr>
              <a:t>Statistically significant variables</a:t>
            </a:r>
            <a:endParaRPr lang="en-US" sz="1800" dirty="0">
              <a:latin typeface="Aptos SemiBold" panose="020B0004020202020204" pitchFamily="34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197332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6A60C-5BDC-1777-AA51-6DE514DB07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324" y="148030"/>
            <a:ext cx="10515600" cy="998600"/>
          </a:xfrm>
        </p:spPr>
        <p:txBody>
          <a:bodyPr/>
          <a:lstStyle/>
          <a:p>
            <a:r>
              <a:rPr lang="en-US" dirty="0"/>
              <a:t>Distribution of Emotion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AE7F0B-2356-2EF3-1C40-CAFE7D1C02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br>
              <a:rPr lang="en-US" sz="1400"/>
            </a:br>
            <a:endParaRPr lang="en-US" sz="14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C34C31-CCCA-039D-9A85-4057BEE7D10D}"/>
              </a:ext>
            </a:extLst>
          </p:cNvPr>
          <p:cNvSpPr txBox="1"/>
          <p:nvPr/>
        </p:nvSpPr>
        <p:spPr>
          <a:xfrm>
            <a:off x="498324" y="4122879"/>
            <a:ext cx="10439400" cy="178510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Sadness dominates the emotional landscape</a:t>
            </a:r>
            <a:r>
              <a:rPr lang="en-US" dirty="0"/>
              <a:t>: across ~6K posts, sadness has the highest mean intensity (0.66) and median (0.79), compared to joy’s mean of just 0.05 (median 0.01)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Moderate presence of fear and anger</a:t>
            </a:r>
            <a:r>
              <a:rPr lang="en-US" dirty="0"/>
              <a:t>: fear (mean 0.07, 75th percentile 0.09) and anger (mean 0.06, 75th percentile 0.07) appear more frequently than disgust (mean 0.05), but far less than sadness.</a:t>
            </a:r>
            <a:endParaRPr lang="en-IN" dirty="0"/>
          </a:p>
        </p:txBody>
      </p:sp>
      <p:pic>
        <p:nvPicPr>
          <p:cNvPr id="5" name="image7.png">
            <a:extLst>
              <a:ext uri="{FF2B5EF4-FFF2-40B4-BE49-F238E27FC236}">
                <a16:creationId xmlns:a16="http://schemas.microsoft.com/office/drawing/2014/main" id="{A6BB8EB7-F2A4-A383-D5FB-677C537F8F0E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624115" y="1146631"/>
            <a:ext cx="9666514" cy="2729506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21407359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C58F9-BCCE-BCB9-2D49-3509A9BCEF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204259"/>
            <a:ext cx="9502019" cy="936388"/>
          </a:xfrm>
        </p:spPr>
        <p:txBody>
          <a:bodyPr/>
          <a:lstStyle/>
          <a:p>
            <a:r>
              <a:rPr lang="en-US" sz="4000" dirty="0"/>
              <a:t>Emotion Distribution Across Gender</a:t>
            </a:r>
            <a:endParaRPr lang="en-IN" sz="4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F34D58-0775-C4D6-6944-29C380B10FB1}"/>
              </a:ext>
            </a:extLst>
          </p:cNvPr>
          <p:cNvSpPr txBox="1"/>
          <p:nvPr/>
        </p:nvSpPr>
        <p:spPr>
          <a:xfrm>
            <a:off x="9003549" y="1403881"/>
            <a:ext cx="3097560" cy="501675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 b="1" dirty="0">
                <a:ea typeface="+mn-lt"/>
                <a:cs typeface="+mn-lt"/>
              </a:rPr>
              <a:t>Sadness</a:t>
            </a:r>
            <a:r>
              <a:rPr lang="en-US" sz="1600" dirty="0">
                <a:ea typeface="+mn-lt"/>
                <a:cs typeface="+mn-lt"/>
              </a:rPr>
              <a:t> is the most dominant across all genders, with </a:t>
            </a:r>
            <a:r>
              <a:rPr lang="en-US" sz="1600" b="1" dirty="0">
                <a:ea typeface="+mn-lt"/>
                <a:cs typeface="+mn-lt"/>
              </a:rPr>
              <a:t>male (mean =0.53)</a:t>
            </a:r>
            <a:r>
              <a:rPr lang="en-US" sz="1600" dirty="0">
                <a:ea typeface="+mn-lt"/>
                <a:cs typeface="+mn-lt"/>
              </a:rPr>
              <a:t> and </a:t>
            </a:r>
            <a:r>
              <a:rPr lang="en-US" sz="1600" b="1" dirty="0">
                <a:ea typeface="+mn-lt"/>
                <a:cs typeface="+mn-lt"/>
              </a:rPr>
              <a:t>gender-diverse  (mean=0.57) </a:t>
            </a:r>
            <a:r>
              <a:rPr lang="en-US" sz="1600" dirty="0">
                <a:ea typeface="+mn-lt"/>
                <a:cs typeface="+mn-lt"/>
              </a:rPr>
              <a:t>showing slightly higher averages than others.</a:t>
            </a:r>
            <a:endParaRPr lang="en-US" sz="1600" dirty="0"/>
          </a:p>
          <a:p>
            <a:pPr marL="285750" indent="-285750">
              <a:buFont typeface="Arial"/>
              <a:buChar char="•"/>
            </a:pPr>
            <a:r>
              <a:rPr lang="en-US" sz="1600" b="1" dirty="0">
                <a:ea typeface="+mn-lt"/>
                <a:cs typeface="+mn-lt"/>
              </a:rPr>
              <a:t>Joy </a:t>
            </a:r>
            <a:r>
              <a:rPr lang="en-US" sz="1600" dirty="0">
                <a:ea typeface="+mn-lt"/>
                <a:cs typeface="+mn-lt"/>
              </a:rPr>
              <a:t>is comparable across groups, but </a:t>
            </a:r>
            <a:r>
              <a:rPr lang="en-US" sz="1600" b="1" dirty="0">
                <a:ea typeface="+mn-lt"/>
                <a:cs typeface="+mn-lt"/>
              </a:rPr>
              <a:t>females (0.08)</a:t>
            </a:r>
            <a:r>
              <a:rPr lang="en-US" sz="1600" dirty="0">
                <a:ea typeface="+mn-lt"/>
                <a:cs typeface="+mn-lt"/>
              </a:rPr>
              <a:t> report the highest mean, followed by </a:t>
            </a:r>
            <a:r>
              <a:rPr lang="en-US" sz="1600" b="1" dirty="0">
                <a:ea typeface="+mn-lt"/>
                <a:cs typeface="+mn-lt"/>
              </a:rPr>
              <a:t>unknown (0.0657)</a:t>
            </a:r>
            <a:r>
              <a:rPr lang="en-US" sz="1600" dirty="0">
                <a:ea typeface="+mn-lt"/>
                <a:cs typeface="+mn-lt"/>
              </a:rPr>
              <a:t> and </a:t>
            </a:r>
            <a:r>
              <a:rPr lang="en-US" sz="1600" b="1" dirty="0">
                <a:ea typeface="+mn-lt"/>
                <a:cs typeface="+mn-lt"/>
              </a:rPr>
              <a:t>male (0.06)</a:t>
            </a:r>
            <a:r>
              <a:rPr lang="en-US" sz="1600" dirty="0">
                <a:ea typeface="+mn-lt"/>
                <a:cs typeface="+mn-lt"/>
              </a:rPr>
              <a:t>.</a:t>
            </a:r>
            <a:endParaRPr lang="en-US" sz="1600" dirty="0"/>
          </a:p>
          <a:p>
            <a:pPr marL="285750" indent="-285750">
              <a:buFont typeface="Arial"/>
              <a:buChar char="•"/>
            </a:pPr>
            <a:r>
              <a:rPr lang="en-US" sz="1600" b="1" dirty="0">
                <a:ea typeface="+mn-lt"/>
                <a:cs typeface="+mn-lt"/>
              </a:rPr>
              <a:t>Disgust and anger</a:t>
            </a:r>
            <a:r>
              <a:rPr lang="en-US" sz="1600" dirty="0">
                <a:ea typeface="+mn-lt"/>
                <a:cs typeface="+mn-lt"/>
              </a:rPr>
              <a:t> are generally higher in </a:t>
            </a:r>
            <a:r>
              <a:rPr lang="en-US" sz="1600" b="1" dirty="0">
                <a:ea typeface="+mn-lt"/>
                <a:cs typeface="+mn-lt"/>
              </a:rPr>
              <a:t>males</a:t>
            </a:r>
            <a:r>
              <a:rPr lang="en-US" sz="1600" dirty="0">
                <a:ea typeface="+mn-lt"/>
                <a:cs typeface="+mn-lt"/>
              </a:rPr>
              <a:t> and </a:t>
            </a:r>
            <a:r>
              <a:rPr lang="en-US" sz="1600" b="1" dirty="0">
                <a:ea typeface="+mn-lt"/>
                <a:cs typeface="+mn-lt"/>
              </a:rPr>
              <a:t>unknown</a:t>
            </a:r>
            <a:r>
              <a:rPr lang="en-US" sz="1600" dirty="0">
                <a:ea typeface="+mn-lt"/>
                <a:cs typeface="+mn-lt"/>
              </a:rPr>
              <a:t>, while </a:t>
            </a:r>
            <a:r>
              <a:rPr lang="en-US" sz="1600" b="1" dirty="0">
                <a:ea typeface="+mn-lt"/>
                <a:cs typeface="+mn-lt"/>
              </a:rPr>
              <a:t>fear remains moderate</a:t>
            </a:r>
            <a:r>
              <a:rPr lang="en-US" sz="1600" dirty="0">
                <a:ea typeface="+mn-lt"/>
                <a:cs typeface="+mn-lt"/>
              </a:rPr>
              <a:t> across all gender identities.</a:t>
            </a:r>
            <a:endParaRPr lang="en-US" sz="1600" dirty="0"/>
          </a:p>
          <a:p>
            <a:pPr algn="l"/>
            <a:endParaRPr lang="en-US" sz="1600" dirty="0"/>
          </a:p>
        </p:txBody>
      </p:sp>
      <p:pic>
        <p:nvPicPr>
          <p:cNvPr id="8" name="image23.png">
            <a:extLst>
              <a:ext uri="{FF2B5EF4-FFF2-40B4-BE49-F238E27FC236}">
                <a16:creationId xmlns:a16="http://schemas.microsoft.com/office/drawing/2014/main" id="{0A8FEA8C-E036-D685-0529-C755FA718E91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333161" y="1299413"/>
            <a:ext cx="4357370" cy="2451100"/>
          </a:xfrm>
          <a:prstGeom prst="rect">
            <a:avLst/>
          </a:prstGeom>
          <a:ln/>
        </p:spPr>
      </p:pic>
      <p:pic>
        <p:nvPicPr>
          <p:cNvPr id="9" name="image18.png">
            <a:extLst>
              <a:ext uri="{FF2B5EF4-FFF2-40B4-BE49-F238E27FC236}">
                <a16:creationId xmlns:a16="http://schemas.microsoft.com/office/drawing/2014/main" id="{D995FB6A-183F-C548-390B-D81E439906C1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4779529" y="1279728"/>
            <a:ext cx="4224020" cy="2470785"/>
          </a:xfrm>
          <a:prstGeom prst="rect">
            <a:avLst/>
          </a:prstGeom>
          <a:ln/>
        </p:spPr>
      </p:pic>
      <p:pic>
        <p:nvPicPr>
          <p:cNvPr id="10" name="image16.png">
            <a:extLst>
              <a:ext uri="{FF2B5EF4-FFF2-40B4-BE49-F238E27FC236}">
                <a16:creationId xmlns:a16="http://schemas.microsoft.com/office/drawing/2014/main" id="{D762CF07-6DD2-242A-CEC9-69284E7A2AFE}"/>
              </a:ext>
            </a:extLst>
          </p:cNvPr>
          <p:cNvPicPr/>
          <p:nvPr/>
        </p:nvPicPr>
        <p:blipFill>
          <a:blip r:embed="rId4"/>
          <a:srcRect/>
          <a:stretch>
            <a:fillRect/>
          </a:stretch>
        </p:blipFill>
        <p:spPr>
          <a:xfrm>
            <a:off x="333161" y="3827148"/>
            <a:ext cx="4357370" cy="2545715"/>
          </a:xfrm>
          <a:prstGeom prst="rect">
            <a:avLst/>
          </a:prstGeom>
          <a:ln/>
        </p:spPr>
      </p:pic>
      <p:pic>
        <p:nvPicPr>
          <p:cNvPr id="11" name="image21.png">
            <a:extLst>
              <a:ext uri="{FF2B5EF4-FFF2-40B4-BE49-F238E27FC236}">
                <a16:creationId xmlns:a16="http://schemas.microsoft.com/office/drawing/2014/main" id="{9D0C9DC8-20D8-80A3-A45F-E352F5FFA07B}"/>
              </a:ext>
            </a:extLst>
          </p:cNvPr>
          <p:cNvPicPr/>
          <p:nvPr/>
        </p:nvPicPr>
        <p:blipFill>
          <a:blip r:embed="rId5"/>
          <a:srcRect/>
          <a:stretch>
            <a:fillRect/>
          </a:stretch>
        </p:blipFill>
        <p:spPr>
          <a:xfrm>
            <a:off x="4779529" y="3851878"/>
            <a:ext cx="4224020" cy="2545714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279884725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BF23F7-8B6A-8C99-AA06-4E215595F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057" y="161145"/>
            <a:ext cx="10101170" cy="825826"/>
          </a:xfrm>
        </p:spPr>
        <p:txBody>
          <a:bodyPr/>
          <a:lstStyle/>
          <a:p>
            <a:r>
              <a:rPr lang="en-US" sz="4000" dirty="0"/>
              <a:t>Emotion Distribution Across Age Group</a:t>
            </a:r>
            <a:endParaRPr lang="en-IN" sz="4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0D65B1-CEBE-344A-1A19-E28C706FB3B5}"/>
              </a:ext>
            </a:extLst>
          </p:cNvPr>
          <p:cNvSpPr txBox="1"/>
          <p:nvPr/>
        </p:nvSpPr>
        <p:spPr>
          <a:xfrm>
            <a:off x="9076733" y="1987244"/>
            <a:ext cx="2770688" cy="307776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 b="1" dirty="0">
                <a:ea typeface="+mn-lt"/>
                <a:cs typeface="+mn-lt"/>
              </a:rPr>
              <a:t>Sadness is highest mean emotion</a:t>
            </a:r>
            <a:r>
              <a:rPr lang="en-US" sz="1600" dirty="0">
                <a:ea typeface="+mn-lt"/>
                <a:cs typeface="+mn-lt"/>
              </a:rPr>
              <a:t> across all age groups, with </a:t>
            </a:r>
            <a:r>
              <a:rPr lang="en-US" sz="1600" b="1" dirty="0">
                <a:ea typeface="+mn-lt"/>
                <a:cs typeface="+mn-lt"/>
              </a:rPr>
              <a:t>seniors (0.598)</a:t>
            </a:r>
            <a:r>
              <a:rPr lang="en-US" sz="1600" dirty="0">
                <a:ea typeface="+mn-lt"/>
                <a:cs typeface="+mn-lt"/>
              </a:rPr>
              <a:t> and </a:t>
            </a:r>
            <a:r>
              <a:rPr lang="en-US" sz="1600" b="1" dirty="0">
                <a:ea typeface="+mn-lt"/>
                <a:cs typeface="+mn-lt"/>
              </a:rPr>
              <a:t>young adults (0.561)</a:t>
            </a:r>
            <a:r>
              <a:rPr lang="en-US" sz="1600" dirty="0">
                <a:ea typeface="+mn-lt"/>
                <a:cs typeface="+mn-lt"/>
              </a:rPr>
              <a:t> showing the most elevated levels.</a:t>
            </a:r>
            <a:endParaRPr lang="en-US" sz="1600" dirty="0"/>
          </a:p>
          <a:p>
            <a:pPr marL="285750" indent="-285750">
              <a:buFont typeface="Arial"/>
              <a:buChar char="•"/>
            </a:pPr>
            <a:r>
              <a:rPr lang="en-US" sz="1600" b="1" dirty="0">
                <a:ea typeface="+mn-lt"/>
                <a:cs typeface="+mn-lt"/>
              </a:rPr>
              <a:t>Joy is lowest</a:t>
            </a:r>
            <a:r>
              <a:rPr lang="en-US" sz="1600" dirty="0">
                <a:ea typeface="+mn-lt"/>
                <a:cs typeface="+mn-lt"/>
              </a:rPr>
              <a:t> among </a:t>
            </a:r>
            <a:r>
              <a:rPr lang="en-US" sz="1600" b="1" dirty="0">
                <a:ea typeface="+mn-lt"/>
                <a:cs typeface="+mn-lt"/>
              </a:rPr>
              <a:t>seniors (0.014)</a:t>
            </a:r>
            <a:r>
              <a:rPr lang="en-US" sz="1600" dirty="0">
                <a:ea typeface="+mn-lt"/>
                <a:cs typeface="+mn-lt"/>
              </a:rPr>
              <a:t> and adults </a:t>
            </a:r>
            <a:r>
              <a:rPr lang="en-US" sz="1600" b="1" dirty="0">
                <a:ea typeface="+mn-lt"/>
                <a:cs typeface="+mn-lt"/>
              </a:rPr>
              <a:t>(0.062)</a:t>
            </a:r>
            <a:r>
              <a:rPr lang="en-US" sz="1600" dirty="0">
                <a:ea typeface="+mn-lt"/>
                <a:cs typeface="+mn-lt"/>
              </a:rPr>
              <a:t>.</a:t>
            </a:r>
            <a:endParaRPr lang="en-US" sz="1600" dirty="0"/>
          </a:p>
          <a:p>
            <a:pPr algn="l"/>
            <a:endParaRPr lang="en-US" dirty="0"/>
          </a:p>
        </p:txBody>
      </p:sp>
      <p:pic>
        <p:nvPicPr>
          <p:cNvPr id="7" name="image13.png">
            <a:extLst>
              <a:ext uri="{FF2B5EF4-FFF2-40B4-BE49-F238E27FC236}">
                <a16:creationId xmlns:a16="http://schemas.microsoft.com/office/drawing/2014/main" id="{88D5E408-B19D-B404-3056-93890F6E148C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314006" y="1115667"/>
            <a:ext cx="4296229" cy="2410460"/>
          </a:xfrm>
          <a:prstGeom prst="rect">
            <a:avLst/>
          </a:prstGeom>
          <a:ln/>
        </p:spPr>
      </p:pic>
      <p:pic>
        <p:nvPicPr>
          <p:cNvPr id="9" name="image22.png">
            <a:extLst>
              <a:ext uri="{FF2B5EF4-FFF2-40B4-BE49-F238E27FC236}">
                <a16:creationId xmlns:a16="http://schemas.microsoft.com/office/drawing/2014/main" id="{672378AC-6A64-6D75-DC07-9F10E5E5B391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4760685" y="1115667"/>
            <a:ext cx="4165601" cy="2410460"/>
          </a:xfrm>
          <a:prstGeom prst="rect">
            <a:avLst/>
          </a:prstGeom>
          <a:ln/>
        </p:spPr>
      </p:pic>
      <p:pic>
        <p:nvPicPr>
          <p:cNvPr id="10" name="image17.png">
            <a:extLst>
              <a:ext uri="{FF2B5EF4-FFF2-40B4-BE49-F238E27FC236}">
                <a16:creationId xmlns:a16="http://schemas.microsoft.com/office/drawing/2014/main" id="{4AE799AF-B017-F335-6858-DD2FB7B249C1}"/>
              </a:ext>
            </a:extLst>
          </p:cNvPr>
          <p:cNvPicPr/>
          <p:nvPr/>
        </p:nvPicPr>
        <p:blipFill>
          <a:blip r:embed="rId4"/>
          <a:srcRect/>
          <a:stretch>
            <a:fillRect/>
          </a:stretch>
        </p:blipFill>
        <p:spPr>
          <a:xfrm>
            <a:off x="344576" y="3674549"/>
            <a:ext cx="4265660" cy="2423160"/>
          </a:xfrm>
          <a:prstGeom prst="rect">
            <a:avLst/>
          </a:prstGeom>
          <a:ln/>
        </p:spPr>
      </p:pic>
      <p:pic>
        <p:nvPicPr>
          <p:cNvPr id="11" name="image24.png">
            <a:extLst>
              <a:ext uri="{FF2B5EF4-FFF2-40B4-BE49-F238E27FC236}">
                <a16:creationId xmlns:a16="http://schemas.microsoft.com/office/drawing/2014/main" id="{9FFE1AD6-CCEA-E368-7BD8-4D83383C5E72}"/>
              </a:ext>
            </a:extLst>
          </p:cNvPr>
          <p:cNvPicPr/>
          <p:nvPr/>
        </p:nvPicPr>
        <p:blipFill>
          <a:blip r:embed="rId5"/>
          <a:srcRect/>
          <a:stretch>
            <a:fillRect/>
          </a:stretch>
        </p:blipFill>
        <p:spPr>
          <a:xfrm>
            <a:off x="4760684" y="3674549"/>
            <a:ext cx="4165601" cy="2423160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311806793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DCC05-0C9C-3D40-ABC2-C4F8DE7FE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Emotional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47014C-CDC8-F784-7E6E-41B5A89FB3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660776"/>
          </a:xfrm>
        </p:spPr>
        <p:txBody>
          <a:bodyPr vert="horz" lIns="91440" tIns="45720" rIns="91440" bIns="45720" rtlCol="0" anchor="t">
            <a:normAutofit fontScale="32500" lnSpcReduction="20000"/>
          </a:bodyPr>
          <a:lstStyle/>
          <a:p>
            <a:pPr marL="0" indent="0">
              <a:buNone/>
            </a:pPr>
            <a:r>
              <a:rPr lang="en-US" sz="7400" u="sng" dirty="0">
                <a:latin typeface="+mn-lt"/>
              </a:rPr>
              <a:t>Methodology</a:t>
            </a:r>
          </a:p>
          <a:p>
            <a:pPr marL="0" indent="0">
              <a:buNone/>
            </a:pPr>
            <a:endParaRPr lang="en-US" sz="2400" dirty="0">
              <a:latin typeface="+mn-lt"/>
            </a:endParaRPr>
          </a:p>
          <a:p>
            <a:pPr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5500" dirty="0">
                <a:latin typeface="+mn-lt"/>
              </a:rPr>
              <a:t>Sorted users’ emotional score on different dates: for emotional analysis, for multiple posts on the same day(took an average emotional score of the posts) </a:t>
            </a:r>
          </a:p>
          <a:p>
            <a:pPr marL="0" indent="0">
              <a:buClr>
                <a:schemeClr val="tx1"/>
              </a:buClr>
              <a:buSzPct val="100000"/>
              <a:buNone/>
            </a:pPr>
            <a:endParaRPr lang="en-US" sz="5500" dirty="0">
              <a:latin typeface="+mn-lt"/>
            </a:endParaRPr>
          </a:p>
          <a:p>
            <a:pPr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5500" dirty="0">
                <a:latin typeface="+mn-lt"/>
              </a:rPr>
              <a:t>We considered users having a minimum of 5 instances</a:t>
            </a:r>
          </a:p>
          <a:p>
            <a:pPr marL="0" indent="0">
              <a:buClr>
                <a:schemeClr val="tx1"/>
              </a:buClr>
              <a:buSzPct val="100000"/>
              <a:buNone/>
            </a:pPr>
            <a:endParaRPr lang="en-US" sz="5500" dirty="0">
              <a:latin typeface="+mn-lt"/>
            </a:endParaRPr>
          </a:p>
          <a:p>
            <a:pPr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5500" dirty="0">
                <a:latin typeface="+mn-lt"/>
              </a:rPr>
              <a:t>Number of users after selecting </a:t>
            </a:r>
            <a:r>
              <a:rPr lang="en-US" sz="5500" dirty="0">
                <a:effectLst/>
                <a:latin typeface="+mn-lt"/>
                <a:ea typeface="Arial" panose="020B0604020202020204" pitchFamily="34" charset="0"/>
              </a:rPr>
              <a:t>users who had present-focused coping</a:t>
            </a:r>
            <a:r>
              <a:rPr lang="en-US" sz="5500" dirty="0">
                <a:effectLst/>
                <a:latin typeface="+mn-lt"/>
              </a:rPr>
              <a:t> </a:t>
            </a:r>
            <a:r>
              <a:rPr lang="en-US" sz="5500" dirty="0">
                <a:latin typeface="+mn-lt"/>
              </a:rPr>
              <a:t>: 1402</a:t>
            </a:r>
          </a:p>
          <a:p>
            <a:pPr marL="0" indent="0">
              <a:buNone/>
            </a:pPr>
            <a:br>
              <a:rPr lang="en-US" dirty="0"/>
            </a:br>
            <a:endParaRPr lang="en-US" sz="2400" dirty="0">
              <a:latin typeface="Aptos"/>
            </a:endParaRPr>
          </a:p>
          <a:p>
            <a:endParaRPr lang="en-US" sz="2400" dirty="0">
              <a:solidFill>
                <a:srgbClr val="E3E3E3"/>
              </a:solidFill>
              <a:latin typeface="Aptos"/>
              <a:ea typeface="Roboto"/>
              <a:cs typeface="Roboto"/>
            </a:endParaRPr>
          </a:p>
          <a:p>
            <a:pPr>
              <a:buNone/>
            </a:pPr>
            <a:endParaRPr lang="en-US" sz="2400" dirty="0">
              <a:solidFill>
                <a:srgbClr val="E3E3E3"/>
              </a:solidFill>
              <a:latin typeface="Aptos"/>
              <a:ea typeface="Roboto"/>
              <a:cs typeface="Roboto"/>
            </a:endParaRPr>
          </a:p>
          <a:p>
            <a:pPr>
              <a:buNone/>
            </a:pPr>
            <a:endParaRPr lang="en-US" sz="2400" dirty="0">
              <a:solidFill>
                <a:srgbClr val="E3E3E3"/>
              </a:solidFill>
              <a:latin typeface="Aptos"/>
              <a:ea typeface="Roboto"/>
              <a:cs typeface="Roboto"/>
            </a:endParaRPr>
          </a:p>
          <a:p>
            <a:pPr>
              <a:buNone/>
            </a:pPr>
            <a:endParaRPr lang="en-US" sz="2400" dirty="0">
              <a:solidFill>
                <a:srgbClr val="E3E3E3"/>
              </a:solidFill>
              <a:latin typeface="Aptos"/>
              <a:ea typeface="Roboto"/>
              <a:cs typeface="Roboto"/>
            </a:endParaRPr>
          </a:p>
          <a:p>
            <a:pPr marL="0" indent="0">
              <a:buNone/>
            </a:pPr>
            <a:endParaRPr lang="en-US" sz="2400" dirty="0">
              <a:latin typeface="Aptos"/>
            </a:endParaRPr>
          </a:p>
          <a:p>
            <a:pPr marL="0" indent="0">
              <a:buNone/>
            </a:pPr>
            <a:endParaRPr lang="en-US" sz="2400" dirty="0">
              <a:latin typeface="Aptos"/>
            </a:endParaRPr>
          </a:p>
        </p:txBody>
      </p:sp>
    </p:spTree>
    <p:extLst>
      <p:ext uri="{BB962C8B-B14F-4D97-AF65-F5344CB8AC3E}">
        <p14:creationId xmlns:p14="http://schemas.microsoft.com/office/powerpoint/2010/main" val="372233871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85DF1E-F837-72DD-39A5-0B762F3AE2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3659"/>
            <a:ext cx="9408886" cy="733719"/>
          </a:xfrm>
        </p:spPr>
        <p:txBody>
          <a:bodyPr/>
          <a:lstStyle/>
          <a:p>
            <a:r>
              <a:rPr lang="en-US" sz="4000" dirty="0"/>
              <a:t>Emotion Change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441019-C7E8-8A35-DDCF-6FBD6F0739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15412"/>
            <a:ext cx="10515600" cy="5061551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endParaRPr lang="en-US" sz="1800" dirty="0"/>
          </a:p>
          <a:p>
            <a:pPr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800" dirty="0"/>
              <a:t>We computed change in emotion (delta of emotion)- joy change, sadness change...</a:t>
            </a:r>
          </a:p>
          <a:p>
            <a:pPr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800" dirty="0"/>
              <a:t>Based on which , created </a:t>
            </a:r>
            <a:r>
              <a:rPr lang="en-US" sz="1800" dirty="0" err="1"/>
              <a:t>sad_increase</a:t>
            </a:r>
            <a:r>
              <a:rPr lang="en-US" sz="1800" dirty="0"/>
              <a:t>, </a:t>
            </a:r>
            <a:r>
              <a:rPr lang="en-US" sz="1800" dirty="0" err="1"/>
              <a:t>sad_decrease</a:t>
            </a:r>
            <a:r>
              <a:rPr lang="en-US" sz="1800" dirty="0"/>
              <a:t>, </a:t>
            </a:r>
            <a:r>
              <a:rPr lang="en-US" sz="1800" dirty="0" err="1"/>
              <a:t>sad_same</a:t>
            </a:r>
            <a:r>
              <a:rPr lang="en-US" sz="1800" dirty="0"/>
              <a:t> </a:t>
            </a:r>
            <a:r>
              <a:rPr lang="en-US" sz="1800" dirty="0" err="1"/>
              <a:t>sad_inc_ratio</a:t>
            </a:r>
            <a:r>
              <a:rPr lang="en-US" sz="1800" dirty="0"/>
              <a:t>, </a:t>
            </a:r>
            <a:r>
              <a:rPr lang="en-US" sz="1800" dirty="0" err="1"/>
              <a:t>sad_dec_ratio</a:t>
            </a:r>
            <a:r>
              <a:rPr lang="en-US" sz="1800" dirty="0"/>
              <a:t>,…. for each user</a:t>
            </a:r>
          </a:p>
          <a:p>
            <a:pPr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800" dirty="0"/>
              <a:t>Based on the ratio of sadness and joy, we created 'Improved' or ‘Declined' users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1DCC5F-655C-1768-67A9-54675929AD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066" y="3752534"/>
            <a:ext cx="7017243" cy="1301134"/>
          </a:xfrm>
          <a:prstGeom prst="rect">
            <a:avLst/>
          </a:prstGeom>
        </p:spPr>
      </p:pic>
      <p:pic>
        <p:nvPicPr>
          <p:cNvPr id="4" name="image20.png">
            <a:extLst>
              <a:ext uri="{FF2B5EF4-FFF2-40B4-BE49-F238E27FC236}">
                <a16:creationId xmlns:a16="http://schemas.microsoft.com/office/drawing/2014/main" id="{457A78F3-AA16-6F8D-E2D3-09C03DD28C53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8387080" y="3591758"/>
            <a:ext cx="2966720" cy="2091690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503834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E84711-41DB-0EBD-C6CB-9A363FA43D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Coping mechanism across Improved/Declined users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E3C76D-E496-FDA4-E77D-5362CD14AE42}"/>
              </a:ext>
            </a:extLst>
          </p:cNvPr>
          <p:cNvSpPr txBox="1"/>
          <p:nvPr/>
        </p:nvSpPr>
        <p:spPr>
          <a:xfrm>
            <a:off x="7213600" y="1784195"/>
            <a:ext cx="4482790" cy="39703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buFont typeface="Arial"/>
              <a:buChar char="•"/>
            </a:pPr>
            <a:r>
              <a:rPr lang="en-US" b="1" dirty="0">
                <a:ea typeface="+mn-lt"/>
                <a:cs typeface="+mn-lt"/>
              </a:rPr>
              <a:t>Spending time with loved ones, Hobbies/creativity, Pet-based, Exercise, Spiritual/Religious mechanisms</a:t>
            </a:r>
            <a:r>
              <a:rPr lang="en-US" dirty="0">
                <a:ea typeface="+mn-lt"/>
                <a:cs typeface="+mn-lt"/>
              </a:rPr>
              <a:t> are associated with more </a:t>
            </a:r>
            <a:r>
              <a:rPr lang="en-US" b="1" dirty="0">
                <a:ea typeface="+mn-lt"/>
                <a:cs typeface="+mn-lt"/>
              </a:rPr>
              <a:t>improved</a:t>
            </a:r>
            <a:r>
              <a:rPr lang="en-US" dirty="0">
                <a:ea typeface="+mn-lt"/>
                <a:cs typeface="+mn-lt"/>
              </a:rPr>
              <a:t> users than declined—indicating their positive emotional impact.</a:t>
            </a:r>
          </a:p>
          <a:p>
            <a:endParaRPr lang="en-US" dirty="0"/>
          </a:p>
          <a:p>
            <a:pPr>
              <a:buFont typeface="Arial"/>
              <a:buChar char="•"/>
            </a:pPr>
            <a:r>
              <a:rPr lang="en-US" b="1" dirty="0">
                <a:ea typeface="+mn-lt"/>
                <a:cs typeface="+mn-lt"/>
              </a:rPr>
              <a:t>Problem-solving, Sleep and Mindfulness meditation </a:t>
            </a:r>
            <a:r>
              <a:rPr lang="en-US" dirty="0">
                <a:ea typeface="+mn-lt"/>
                <a:cs typeface="+mn-lt"/>
              </a:rPr>
              <a:t>appear </a:t>
            </a:r>
            <a:r>
              <a:rPr lang="en-US" b="1" dirty="0">
                <a:ea typeface="+mn-lt"/>
                <a:cs typeface="+mn-lt"/>
              </a:rPr>
              <a:t>least used overall</a:t>
            </a:r>
            <a:r>
              <a:rPr lang="en-US" dirty="0">
                <a:ea typeface="+mn-lt"/>
                <a:cs typeface="+mn-lt"/>
              </a:rPr>
              <a:t>, suggesting either limited adoption or minimal impact in the dataset.</a:t>
            </a:r>
            <a:endParaRPr lang="en-US" dirty="0"/>
          </a:p>
          <a:p>
            <a:pPr marL="228600" indent="-228600">
              <a:buFont typeface=""/>
              <a:buChar char="•"/>
            </a:pPr>
            <a:endParaRPr lang="en-US" dirty="0"/>
          </a:p>
        </p:txBody>
      </p:sp>
      <p:pic>
        <p:nvPicPr>
          <p:cNvPr id="7" name="image11.png">
            <a:extLst>
              <a:ext uri="{FF2B5EF4-FFF2-40B4-BE49-F238E27FC236}">
                <a16:creationId xmlns:a16="http://schemas.microsoft.com/office/drawing/2014/main" id="{265DAB24-1E14-873E-F8FB-680C85B91B3B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781551" y="2075543"/>
            <a:ext cx="5677305" cy="2929210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101579066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81EDD-D34A-4164-1759-4485BD0706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006" y="153307"/>
            <a:ext cx="9866316" cy="7848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dirty="0"/>
              <a:t>Coping Mechanisms across Genders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0FECEBE-9EA7-F182-7DA1-B6F5B1C02D02}"/>
              </a:ext>
            </a:extLst>
          </p:cNvPr>
          <p:cNvSpPr txBox="1"/>
          <p:nvPr/>
        </p:nvSpPr>
        <p:spPr>
          <a:xfrm>
            <a:off x="310755" y="4902980"/>
            <a:ext cx="1134946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No gender-based observations can be done due to the small n after filtering of dataset.</a:t>
            </a:r>
          </a:p>
        </p:txBody>
      </p:sp>
      <p:pic>
        <p:nvPicPr>
          <p:cNvPr id="8" name="image6.png">
            <a:extLst>
              <a:ext uri="{FF2B5EF4-FFF2-40B4-BE49-F238E27FC236}">
                <a16:creationId xmlns:a16="http://schemas.microsoft.com/office/drawing/2014/main" id="{158C42CD-54C3-5BE0-7A2C-ED5EFE978C2D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8955314" y="1238730"/>
            <a:ext cx="2939321" cy="3057497"/>
          </a:xfrm>
          <a:prstGeom prst="rect">
            <a:avLst/>
          </a:prstGeom>
          <a:ln/>
        </p:spPr>
      </p:pic>
      <p:pic>
        <p:nvPicPr>
          <p:cNvPr id="9" name="image9.png">
            <a:extLst>
              <a:ext uri="{FF2B5EF4-FFF2-40B4-BE49-F238E27FC236}">
                <a16:creationId xmlns:a16="http://schemas.microsoft.com/office/drawing/2014/main" id="{277BA465-402A-114C-8A74-F75D32C19330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3120572" y="1238730"/>
            <a:ext cx="2705258" cy="3057497"/>
          </a:xfrm>
          <a:prstGeom prst="rect">
            <a:avLst/>
          </a:prstGeom>
          <a:ln/>
        </p:spPr>
      </p:pic>
      <p:pic>
        <p:nvPicPr>
          <p:cNvPr id="12" name="image3.png">
            <a:extLst>
              <a:ext uri="{FF2B5EF4-FFF2-40B4-BE49-F238E27FC236}">
                <a16:creationId xmlns:a16="http://schemas.microsoft.com/office/drawing/2014/main" id="{F32ECDAB-D5A1-4064-9FA8-225B5ACCED5D}"/>
              </a:ext>
            </a:extLst>
          </p:cNvPr>
          <p:cNvPicPr/>
          <p:nvPr/>
        </p:nvPicPr>
        <p:blipFill>
          <a:blip r:embed="rId4"/>
          <a:srcRect/>
          <a:stretch>
            <a:fillRect/>
          </a:stretch>
        </p:blipFill>
        <p:spPr>
          <a:xfrm>
            <a:off x="5985487" y="1238730"/>
            <a:ext cx="2810170" cy="3057497"/>
          </a:xfrm>
          <a:prstGeom prst="rect">
            <a:avLst/>
          </a:prstGeom>
          <a:ln/>
        </p:spPr>
      </p:pic>
      <p:pic>
        <p:nvPicPr>
          <p:cNvPr id="13" name="image4.png">
            <a:extLst>
              <a:ext uri="{FF2B5EF4-FFF2-40B4-BE49-F238E27FC236}">
                <a16:creationId xmlns:a16="http://schemas.microsoft.com/office/drawing/2014/main" id="{C1676F33-E016-3B2B-B88F-568D5F97AAB7}"/>
              </a:ext>
            </a:extLst>
          </p:cNvPr>
          <p:cNvPicPr/>
          <p:nvPr/>
        </p:nvPicPr>
        <p:blipFill>
          <a:blip r:embed="rId5"/>
          <a:srcRect/>
          <a:stretch>
            <a:fillRect/>
          </a:stretch>
        </p:blipFill>
        <p:spPr>
          <a:xfrm>
            <a:off x="177775" y="1238731"/>
            <a:ext cx="2783140" cy="3057497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23383201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8B074-91B0-5E91-AB6A-0532F0A14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01" y="136971"/>
            <a:ext cx="10044659" cy="724636"/>
          </a:xfrm>
        </p:spPr>
        <p:txBody>
          <a:bodyPr/>
          <a:lstStyle/>
          <a:p>
            <a:r>
              <a:rPr lang="en-IN" sz="4000" dirty="0"/>
              <a:t>Coping- Mechanism across Age Groups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B7A087-54D4-DE2D-2FCF-5670778735D3}"/>
              </a:ext>
            </a:extLst>
          </p:cNvPr>
          <p:cNvSpPr txBox="1"/>
          <p:nvPr/>
        </p:nvSpPr>
        <p:spPr>
          <a:xfrm>
            <a:off x="235414" y="5241073"/>
            <a:ext cx="11609658" cy="122663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769ECB-B536-A042-E241-2782B3A80297}"/>
              </a:ext>
            </a:extLst>
          </p:cNvPr>
          <p:cNvSpPr txBox="1"/>
          <p:nvPr/>
        </p:nvSpPr>
        <p:spPr>
          <a:xfrm>
            <a:off x="198243" y="5191512"/>
            <a:ext cx="1174595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No age-based observations can be done due to the small n after filtering of dataset</a:t>
            </a:r>
            <a:r>
              <a:rPr lang="en-US" sz="1600" dirty="0"/>
              <a:t>.</a:t>
            </a:r>
          </a:p>
        </p:txBody>
      </p:sp>
      <p:pic>
        <p:nvPicPr>
          <p:cNvPr id="3" name="image5.png">
            <a:extLst>
              <a:ext uri="{FF2B5EF4-FFF2-40B4-BE49-F238E27FC236}">
                <a16:creationId xmlns:a16="http://schemas.microsoft.com/office/drawing/2014/main" id="{B549AEBA-22E8-D2E5-426D-F94D86CBBACF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3205502" y="1289630"/>
            <a:ext cx="2648842" cy="3362193"/>
          </a:xfrm>
          <a:prstGeom prst="rect">
            <a:avLst/>
          </a:prstGeom>
          <a:ln/>
        </p:spPr>
      </p:pic>
      <p:pic>
        <p:nvPicPr>
          <p:cNvPr id="12" name="image14.png">
            <a:extLst>
              <a:ext uri="{FF2B5EF4-FFF2-40B4-BE49-F238E27FC236}">
                <a16:creationId xmlns:a16="http://schemas.microsoft.com/office/drawing/2014/main" id="{3F266BB8-9AE5-A23B-2455-C016C2A8DAE1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291101" y="1289631"/>
            <a:ext cx="2648842" cy="3362194"/>
          </a:xfrm>
          <a:prstGeom prst="rect">
            <a:avLst/>
          </a:prstGeom>
          <a:ln/>
        </p:spPr>
      </p:pic>
      <p:pic>
        <p:nvPicPr>
          <p:cNvPr id="13" name="image12.png">
            <a:extLst>
              <a:ext uri="{FF2B5EF4-FFF2-40B4-BE49-F238E27FC236}">
                <a16:creationId xmlns:a16="http://schemas.microsoft.com/office/drawing/2014/main" id="{BA4C2B2F-4495-7164-8EE1-10AF2362C509}"/>
              </a:ext>
            </a:extLst>
          </p:cNvPr>
          <p:cNvPicPr/>
          <p:nvPr/>
        </p:nvPicPr>
        <p:blipFill>
          <a:blip r:embed="rId4"/>
          <a:srcRect/>
          <a:stretch>
            <a:fillRect/>
          </a:stretch>
        </p:blipFill>
        <p:spPr>
          <a:xfrm>
            <a:off x="6096000" y="1289629"/>
            <a:ext cx="2734925" cy="3362193"/>
          </a:xfrm>
          <a:prstGeom prst="rect">
            <a:avLst/>
          </a:prstGeom>
          <a:ln/>
        </p:spPr>
      </p:pic>
      <p:pic>
        <p:nvPicPr>
          <p:cNvPr id="14" name="image10.png">
            <a:extLst>
              <a:ext uri="{FF2B5EF4-FFF2-40B4-BE49-F238E27FC236}">
                <a16:creationId xmlns:a16="http://schemas.microsoft.com/office/drawing/2014/main" id="{C7A63D39-8886-4D79-875D-210FCA84E6CD}"/>
              </a:ext>
            </a:extLst>
          </p:cNvPr>
          <p:cNvPicPr/>
          <p:nvPr/>
        </p:nvPicPr>
        <p:blipFill>
          <a:blip r:embed="rId5"/>
          <a:srcRect/>
          <a:stretch>
            <a:fillRect/>
          </a:stretch>
        </p:blipFill>
        <p:spPr>
          <a:xfrm>
            <a:off x="9069881" y="1289629"/>
            <a:ext cx="2759707" cy="3362192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204292480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7A00F7-BCEB-6A4A-A380-50A1C78F2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Treatment Mechanism Across Improved/Decline User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073E67E-E367-822B-F078-47A4CA751F1B}"/>
              </a:ext>
            </a:extLst>
          </p:cNvPr>
          <p:cNvSpPr txBox="1"/>
          <p:nvPr/>
        </p:nvSpPr>
        <p:spPr>
          <a:xfrm>
            <a:off x="718634" y="4329150"/>
            <a:ext cx="9751121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b="1" dirty="0">
                <a:ea typeface="+mn-lt"/>
                <a:cs typeface="+mn-lt"/>
              </a:rPr>
              <a:t>Prescribed Medication</a:t>
            </a:r>
            <a:r>
              <a:rPr lang="en-US" dirty="0">
                <a:ea typeface="+mn-lt"/>
                <a:cs typeface="+mn-lt"/>
              </a:rPr>
              <a:t>  shows the highest effectiveness, with </a:t>
            </a:r>
            <a:r>
              <a:rPr lang="en-US" b="1" dirty="0">
                <a:ea typeface="+mn-lt"/>
                <a:cs typeface="+mn-lt"/>
              </a:rPr>
              <a:t>8 improved vs 5 declined</a:t>
            </a:r>
            <a:r>
              <a:rPr lang="en-US" dirty="0">
                <a:ea typeface="+mn-lt"/>
                <a:cs typeface="+mn-lt"/>
              </a:rPr>
              <a:t>, indicating a favorable treatment response.</a:t>
            </a:r>
          </a:p>
          <a:p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b="1" dirty="0">
                <a:ea typeface="+mn-lt"/>
                <a:cs typeface="+mn-lt"/>
              </a:rPr>
              <a:t>Therapy/Counseling </a:t>
            </a:r>
            <a:r>
              <a:rPr lang="en-US" dirty="0">
                <a:ea typeface="+mn-lt"/>
                <a:cs typeface="+mn-lt"/>
              </a:rPr>
              <a:t>shows no net change (</a:t>
            </a:r>
            <a:r>
              <a:rPr lang="en-US" b="1" dirty="0">
                <a:ea typeface="+mn-lt"/>
                <a:cs typeface="+mn-lt"/>
              </a:rPr>
              <a:t>8 improved vs 8 declined</a:t>
            </a:r>
            <a:r>
              <a:rPr lang="en-US" dirty="0">
                <a:ea typeface="+mn-lt"/>
                <a:cs typeface="+mn-lt"/>
              </a:rPr>
              <a:t>).</a:t>
            </a:r>
            <a:endParaRPr lang="en-US" dirty="0"/>
          </a:p>
        </p:txBody>
      </p:sp>
      <p:pic>
        <p:nvPicPr>
          <p:cNvPr id="6" name="image2.png">
            <a:extLst>
              <a:ext uri="{FF2B5EF4-FFF2-40B4-BE49-F238E27FC236}">
                <a16:creationId xmlns:a16="http://schemas.microsoft.com/office/drawing/2014/main" id="{4BFFE679-354C-4BBB-CBFA-C8435CFD9946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718634" y="2148114"/>
            <a:ext cx="7470326" cy="2002971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3460978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8AC355-FF83-63E6-6C2D-C39C6377D5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50BE60-A576-A49E-99B0-299238508A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Dataset Preparation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6D61C6-F912-3B5F-7ACE-394D095633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/>
              <a:t>Filtered the dataset to retain only posts and comments from the years 2022 to 2024 to ensure temporal relevance.</a:t>
            </a:r>
          </a:p>
          <a:p>
            <a:r>
              <a:rPr lang="en-US" sz="1800" dirty="0"/>
              <a:t>Cleaned the data by removing non-essential elements such as hyperlinks, HTML tags, and other metadata to improve clarity and focus.</a:t>
            </a:r>
          </a:p>
          <a:p>
            <a:r>
              <a:rPr lang="en-US" sz="1800" dirty="0"/>
              <a:t>Organized the dataset by grouping posts and corresponding comments by user to construct coherent, thread-based conversational structures.</a:t>
            </a:r>
          </a:p>
          <a:p>
            <a:r>
              <a:rPr lang="en-US" sz="1800" dirty="0"/>
              <a:t>Utilized the user-threaded dataset to extract structured features using prompt-based queries on a Large Language Model (LLM).</a:t>
            </a:r>
          </a:p>
        </p:txBody>
      </p:sp>
    </p:spTree>
    <p:extLst>
      <p:ext uri="{BB962C8B-B14F-4D97-AF65-F5344CB8AC3E}">
        <p14:creationId xmlns:p14="http://schemas.microsoft.com/office/powerpoint/2010/main" val="30276474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4480F-1BC5-239E-35C5-F17638B187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006" y="18198"/>
            <a:ext cx="11252819" cy="1403262"/>
          </a:xfrm>
        </p:spPr>
        <p:txBody>
          <a:bodyPr>
            <a:normAutofit/>
          </a:bodyPr>
          <a:lstStyle/>
          <a:p>
            <a:r>
              <a:rPr lang="en-US" sz="4000" dirty="0"/>
              <a:t>Treatment Mechanisms on Improved or Declined User’s Emotion Across Gender</a:t>
            </a:r>
          </a:p>
          <a:p>
            <a:endParaRPr lang="en-US" sz="4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0954BB-5C27-F902-4EA4-F052971E405B}"/>
              </a:ext>
            </a:extLst>
          </p:cNvPr>
          <p:cNvSpPr txBox="1"/>
          <p:nvPr/>
        </p:nvSpPr>
        <p:spPr>
          <a:xfrm>
            <a:off x="6947785" y="2287003"/>
            <a:ext cx="2732225" cy="350865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b="1" dirty="0">
                <a:ea typeface="+mn-lt"/>
                <a:cs typeface="+mn-lt"/>
              </a:rPr>
              <a:t>Prescribed Medication </a:t>
            </a:r>
            <a:r>
              <a:rPr lang="en-US" dirty="0">
                <a:ea typeface="+mn-lt"/>
                <a:cs typeface="+mn-lt"/>
              </a:rPr>
              <a:t>demonstrates net benefit across small sample</a:t>
            </a:r>
            <a:r>
              <a:rPr lang="en-US" b="1" dirty="0">
                <a:ea typeface="+mn-lt"/>
                <a:cs typeface="+mn-lt"/>
              </a:rPr>
              <a:t>.</a:t>
            </a:r>
          </a:p>
          <a:p>
            <a:pPr marL="285750" indent="-285750">
              <a:buFont typeface="Arial"/>
              <a:buChar char="•"/>
            </a:pPr>
            <a:endParaRPr lang="en-US" b="1" dirty="0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b="1" dirty="0">
                <a:ea typeface="+mn-lt"/>
                <a:cs typeface="+mn-lt"/>
              </a:rPr>
              <a:t>Therapy/Counseling </a:t>
            </a:r>
            <a:r>
              <a:rPr lang="en-US" dirty="0">
                <a:ea typeface="+mn-lt"/>
                <a:cs typeface="+mn-lt"/>
              </a:rPr>
              <a:t>did not show net change across the small sample.</a:t>
            </a:r>
          </a:p>
          <a:p>
            <a:pPr marL="285750" indent="-285750">
              <a:buFont typeface="Arial"/>
              <a:buChar char="•"/>
            </a:pPr>
            <a:endParaRPr lang="en-US" sz="1400" dirty="0"/>
          </a:p>
          <a:p>
            <a:pPr algn="l"/>
            <a:endParaRPr lang="en-US" sz="1400" dirty="0"/>
          </a:p>
          <a:p>
            <a:pPr algn="l"/>
            <a:endParaRPr lang="en-US" sz="1400" dirty="0"/>
          </a:p>
        </p:txBody>
      </p:sp>
      <p:pic>
        <p:nvPicPr>
          <p:cNvPr id="5" name="image25.png">
            <a:extLst>
              <a:ext uri="{FF2B5EF4-FFF2-40B4-BE49-F238E27FC236}">
                <a16:creationId xmlns:a16="http://schemas.microsoft.com/office/drawing/2014/main" id="{CAD531FB-8C4C-EC89-B5DA-3FF1D44A9EF8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874984" y="1421460"/>
            <a:ext cx="5221016" cy="4964826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410596447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0F3AF1-250C-F875-AC4E-74C48B76F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379" y="231677"/>
            <a:ext cx="9931401" cy="1325563"/>
          </a:xfrm>
        </p:spPr>
        <p:txBody>
          <a:bodyPr/>
          <a:lstStyle/>
          <a:p>
            <a:r>
              <a:rPr lang="en-US" sz="4000" dirty="0"/>
              <a:t>Treatment Mechanism on Improved or Declined User’s Emotion Across Age</a:t>
            </a:r>
          </a:p>
        </p:txBody>
      </p:sp>
      <p:pic>
        <p:nvPicPr>
          <p:cNvPr id="8" name="image26.png">
            <a:extLst>
              <a:ext uri="{FF2B5EF4-FFF2-40B4-BE49-F238E27FC236}">
                <a16:creationId xmlns:a16="http://schemas.microsoft.com/office/drawing/2014/main" id="{608E2361-89A1-4D8B-03C3-646C24FDB3FF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696687" y="1557241"/>
            <a:ext cx="4978400" cy="4945794"/>
          </a:xfrm>
          <a:prstGeom prst="rect">
            <a:avLst/>
          </a:prstGeom>
          <a:ln/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130DBE8-9429-BCD4-21EF-85CFD4E3C292}"/>
              </a:ext>
            </a:extLst>
          </p:cNvPr>
          <p:cNvSpPr txBox="1"/>
          <p:nvPr/>
        </p:nvSpPr>
        <p:spPr>
          <a:xfrm>
            <a:off x="6676570" y="2686707"/>
            <a:ext cx="271417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b="1" dirty="0">
                <a:ea typeface="+mn-lt"/>
                <a:cs typeface="+mn-lt"/>
              </a:rPr>
              <a:t>Prescribed Medication </a:t>
            </a:r>
            <a:r>
              <a:rPr lang="en-US" dirty="0">
                <a:ea typeface="+mn-lt"/>
                <a:cs typeface="+mn-lt"/>
              </a:rPr>
              <a:t>demonstrates net benefit across small sample</a:t>
            </a:r>
            <a:r>
              <a:rPr lang="en-US" b="1" dirty="0">
                <a:ea typeface="+mn-lt"/>
                <a:cs typeface="+mn-lt"/>
              </a:rPr>
              <a:t>.</a:t>
            </a:r>
          </a:p>
          <a:p>
            <a:pPr marL="285750" indent="-285750">
              <a:buFont typeface="Arial"/>
              <a:buChar char="•"/>
            </a:pPr>
            <a:endParaRPr lang="en-US" b="1" dirty="0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b="1" dirty="0">
                <a:ea typeface="+mn-lt"/>
                <a:cs typeface="+mn-lt"/>
              </a:rPr>
              <a:t>Therapy/Counseling </a:t>
            </a:r>
            <a:r>
              <a:rPr lang="en-US" dirty="0">
                <a:ea typeface="+mn-lt"/>
                <a:cs typeface="+mn-lt"/>
              </a:rPr>
              <a:t>did not show net benefit across the small sample.</a:t>
            </a:r>
          </a:p>
        </p:txBody>
      </p:sp>
    </p:spTree>
    <p:extLst>
      <p:ext uri="{BB962C8B-B14F-4D97-AF65-F5344CB8AC3E}">
        <p14:creationId xmlns:p14="http://schemas.microsoft.com/office/powerpoint/2010/main" val="133076001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CCBB68-E630-CB29-785F-2DB6DB787A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434" y="191830"/>
            <a:ext cx="9752272" cy="1337953"/>
          </a:xfrm>
        </p:spPr>
        <p:txBody>
          <a:bodyPr/>
          <a:lstStyle/>
          <a:p>
            <a:r>
              <a:rPr lang="en-US" sz="3600" dirty="0">
                <a:latin typeface="+mn-lt"/>
                <a:ea typeface="Arial" panose="020B0604020202020204" pitchFamily="34" charset="0"/>
              </a:rPr>
              <a:t>D</a:t>
            </a:r>
            <a:r>
              <a:rPr lang="en-US" sz="3600" dirty="0">
                <a:effectLst/>
                <a:latin typeface="+mn-lt"/>
                <a:ea typeface="Arial" panose="020B0604020202020204" pitchFamily="34" charset="0"/>
              </a:rPr>
              <a:t>ominant Mental Illness Traits in Users </a:t>
            </a:r>
            <a:r>
              <a:rPr lang="en-US" sz="3600" dirty="0">
                <a:latin typeface="+mn-lt"/>
                <a:ea typeface="Arial" panose="020B0604020202020204" pitchFamily="34" charset="0"/>
              </a:rPr>
              <a:t>W</a:t>
            </a:r>
            <a:r>
              <a:rPr lang="en-US" sz="3600" dirty="0">
                <a:effectLst/>
                <a:latin typeface="+mn-lt"/>
                <a:ea typeface="Arial" panose="020B0604020202020204" pitchFamily="34" charset="0"/>
              </a:rPr>
              <a:t>ith </a:t>
            </a:r>
            <a:r>
              <a:rPr lang="en-US" sz="3600" dirty="0">
                <a:latin typeface="+mn-lt"/>
                <a:ea typeface="Arial" panose="020B0604020202020204" pitchFamily="34" charset="0"/>
              </a:rPr>
              <a:t>E</a:t>
            </a:r>
            <a:r>
              <a:rPr lang="en-US" sz="3600" dirty="0">
                <a:effectLst/>
                <a:latin typeface="+mn-lt"/>
                <a:ea typeface="Arial" panose="020B0604020202020204" pitchFamily="34" charset="0"/>
              </a:rPr>
              <a:t>motional </a:t>
            </a:r>
            <a:r>
              <a:rPr lang="en-US" sz="3600" dirty="0">
                <a:latin typeface="+mn-lt"/>
                <a:ea typeface="Arial" panose="020B0604020202020204" pitchFamily="34" charset="0"/>
              </a:rPr>
              <a:t>I</a:t>
            </a:r>
            <a:r>
              <a:rPr lang="en-US" sz="3600" dirty="0">
                <a:effectLst/>
                <a:latin typeface="+mn-lt"/>
                <a:ea typeface="Arial" panose="020B0604020202020204" pitchFamily="34" charset="0"/>
              </a:rPr>
              <a:t>nstability</a:t>
            </a:r>
            <a:r>
              <a:rPr lang="en-US" sz="3600" dirty="0">
                <a:effectLst/>
                <a:latin typeface="+mn-lt"/>
              </a:rPr>
              <a:t> </a:t>
            </a:r>
            <a:endParaRPr lang="en-US" sz="3600" dirty="0">
              <a:latin typeface="+mn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B9E6F10-46B7-5B04-0390-24A5322B3E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829" y="1529783"/>
            <a:ext cx="10319657" cy="360827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1A9B7B4-9C64-4CC1-CE32-47E4ED72EB84}"/>
              </a:ext>
            </a:extLst>
          </p:cNvPr>
          <p:cNvSpPr txBox="1"/>
          <p:nvPr/>
        </p:nvSpPr>
        <p:spPr>
          <a:xfrm>
            <a:off x="776513" y="5500915"/>
            <a:ext cx="10733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Anxiety disorders was the only significant mental illness trait in users with emotional instability.</a:t>
            </a:r>
          </a:p>
        </p:txBody>
      </p:sp>
    </p:spTree>
    <p:extLst>
      <p:ext uri="{BB962C8B-B14F-4D97-AF65-F5344CB8AC3E}">
        <p14:creationId xmlns:p14="http://schemas.microsoft.com/office/powerpoint/2010/main" val="325739773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A0B220-C455-B41E-A96B-C4489ADA06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306" y="192590"/>
            <a:ext cx="9426179" cy="810988"/>
          </a:xfrm>
        </p:spPr>
        <p:txBody>
          <a:bodyPr/>
          <a:lstStyle/>
          <a:p>
            <a:r>
              <a:rPr lang="en-US" dirty="0"/>
              <a:t>Emotional Instability Calculation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B5B7CA-6976-586E-4868-7D2E343DC84C}"/>
              </a:ext>
            </a:extLst>
          </p:cNvPr>
          <p:cNvSpPr txBox="1"/>
          <p:nvPr/>
        </p:nvSpPr>
        <p:spPr>
          <a:xfrm>
            <a:off x="719306" y="1274210"/>
            <a:ext cx="10456693" cy="15179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15000"/>
              </a:lnSpc>
              <a:buNone/>
            </a:pPr>
            <a:r>
              <a:rPr lang="en-US" sz="2000" b="1" dirty="0">
                <a:ea typeface="Arial" panose="020B0604020202020204" pitchFamily="34" charset="0"/>
              </a:rPr>
              <a:t>C</a:t>
            </a:r>
            <a:r>
              <a:rPr lang="en-US" sz="2000" b="1" dirty="0">
                <a:effectLst/>
                <a:ea typeface="Arial" panose="020B0604020202020204" pitchFamily="34" charset="0"/>
              </a:rPr>
              <a:t>alculated instability of each emotion by </a:t>
            </a:r>
          </a:p>
          <a:p>
            <a:pPr marL="0" marR="0">
              <a:lnSpc>
                <a:spcPct val="135000"/>
              </a:lnSpc>
              <a:buNone/>
            </a:pPr>
            <a:r>
              <a:rPr lang="en-US" sz="1800" dirty="0">
                <a:solidFill>
                  <a:srgbClr val="D4D4D4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emotion_change_summary</a:t>
            </a:r>
            <a:r>
              <a:rPr lang="en-US" sz="1800" dirty="0">
                <a:solidFill>
                  <a:srgbClr val="DCDCDC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[</a:t>
            </a:r>
            <a:r>
              <a:rPr lang="en-US" sz="1800" dirty="0">
                <a:solidFill>
                  <a:srgbClr val="569CD6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f</a:t>
            </a:r>
            <a:r>
              <a:rPr lang="en-US" sz="1800" dirty="0">
                <a:solidFill>
                  <a:srgbClr val="CE9178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'</a:t>
            </a:r>
            <a:r>
              <a:rPr lang="en-US" sz="1800" dirty="0">
                <a:solidFill>
                  <a:srgbClr val="DCDCDC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{</a:t>
            </a:r>
            <a:r>
              <a:rPr lang="en-US" sz="1800" dirty="0">
                <a:solidFill>
                  <a:srgbClr val="D4D4D4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emo</a:t>
            </a:r>
            <a:r>
              <a:rPr lang="en-US" sz="1800" dirty="0">
                <a:solidFill>
                  <a:srgbClr val="DCDCDC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}</a:t>
            </a:r>
            <a:r>
              <a:rPr lang="en-US" sz="1800" dirty="0">
                <a:solidFill>
                  <a:srgbClr val="CE9178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_instability'</a:t>
            </a:r>
            <a:r>
              <a:rPr lang="en-US" sz="1800" dirty="0">
                <a:solidFill>
                  <a:srgbClr val="DCDCDC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]</a:t>
            </a:r>
            <a:r>
              <a:rPr lang="en-US" sz="1800" dirty="0">
                <a:solidFill>
                  <a:srgbClr val="D4D4D4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 = </a:t>
            </a:r>
            <a:r>
              <a:rPr lang="en-US" sz="1800" dirty="0">
                <a:solidFill>
                  <a:srgbClr val="DCDCDC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D4D4D4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inc + dec</a:t>
            </a:r>
            <a:r>
              <a:rPr lang="en-US" sz="1800" dirty="0">
                <a:solidFill>
                  <a:srgbClr val="DCDCDC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)</a:t>
            </a:r>
            <a:r>
              <a:rPr lang="en-US" sz="1800" dirty="0">
                <a:solidFill>
                  <a:srgbClr val="D4D4D4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 / </a:t>
            </a:r>
            <a:r>
              <a:rPr lang="en-US" sz="1800" dirty="0">
                <a:solidFill>
                  <a:srgbClr val="DCDCDC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D4D4D4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inc + dec + same + </a:t>
            </a:r>
            <a:r>
              <a:rPr lang="en-US" sz="1800" dirty="0">
                <a:solidFill>
                  <a:srgbClr val="B5CEA8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1e-6</a:t>
            </a:r>
            <a:r>
              <a:rPr lang="en-US" sz="1800" dirty="0">
                <a:solidFill>
                  <a:srgbClr val="DCDCDC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)</a:t>
            </a:r>
            <a:r>
              <a:rPr lang="en-US" sz="1800" dirty="0">
                <a:solidFill>
                  <a:srgbClr val="D4D4D4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  </a:t>
            </a:r>
            <a:r>
              <a:rPr lang="en-US" sz="1800" dirty="0">
                <a:solidFill>
                  <a:srgbClr val="6AA94F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# to avoid division by zero</a:t>
            </a:r>
            <a:endParaRPr lang="en-US" sz="20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0" marR="0">
              <a:lnSpc>
                <a:spcPct val="115000"/>
              </a:lnSpc>
            </a:pPr>
            <a:r>
              <a:rPr lang="en-US" sz="20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 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DAD090-A428-34ED-F7B4-3839A6D5D827}"/>
              </a:ext>
            </a:extLst>
          </p:cNvPr>
          <p:cNvSpPr txBox="1"/>
          <p:nvPr/>
        </p:nvSpPr>
        <p:spPr>
          <a:xfrm>
            <a:off x="719306" y="2868151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ea typeface="Arial" panose="020B0604020202020204" pitchFamily="34" charset="0"/>
              </a:rPr>
              <a:t>C</a:t>
            </a:r>
            <a:r>
              <a:rPr lang="en-US" sz="2000" b="1" dirty="0">
                <a:effectLst/>
                <a:ea typeface="Arial" panose="020B0604020202020204" pitchFamily="34" charset="0"/>
              </a:rPr>
              <a:t>alculated total emotion instability by</a:t>
            </a:r>
            <a:r>
              <a:rPr lang="en-US" sz="2000" b="1" dirty="0">
                <a:effectLst/>
              </a:rPr>
              <a:t> </a:t>
            </a:r>
            <a:endParaRPr lang="en-US" sz="20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CF1EF15-D480-4330-5F1B-4BF4B554F3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306" y="3429000"/>
            <a:ext cx="7772400" cy="96040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D7D1D9E-22F0-B585-F788-5C046D0AD33A}"/>
              </a:ext>
            </a:extLst>
          </p:cNvPr>
          <p:cNvSpPr txBox="1"/>
          <p:nvPr/>
        </p:nvSpPr>
        <p:spPr>
          <a:xfrm>
            <a:off x="606395" y="4709333"/>
            <a:ext cx="1068251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cs typeface="Arial"/>
              </a:rPr>
              <a:t>Research has linked greater emotion fluctuation (instability) to mental health challenges; for example, higher variability and instability in day-to-day emotions have been associated with lower well-being and even depressive symptoms </a:t>
            </a:r>
            <a:r>
              <a:rPr lang="en-US" sz="1800" dirty="0">
                <a:solidFill>
                  <a:srgbClr val="1155CC"/>
                </a:solidFill>
                <a:cs typeface="Arial"/>
                <a:hlinkClick r:id="rId3"/>
              </a:rPr>
              <a:t>frontiersin.org</a:t>
            </a:r>
            <a:r>
              <a:rPr lang="en-US" sz="1800" dirty="0">
                <a:cs typeface="Arial"/>
              </a:rPr>
              <a:t>.</a:t>
            </a:r>
            <a:r>
              <a:rPr lang="en-US" sz="1800" dirty="0">
                <a:cs typeface="Courier New"/>
              </a:rPr>
              <a:t> ** Mood Disorders ** - Major Depressive Disorder (MDD), Bipolar Disorder</a:t>
            </a:r>
          </a:p>
          <a:p>
            <a:r>
              <a:rPr lang="en-US" sz="1800" dirty="0">
                <a:cs typeface="Courier New"/>
              </a:rPr>
              <a:t>    ** Other Mental Health Disorders **- Somatization Disorder**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56079284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E9541-282D-4588-68F7-FC37CEB6CA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937" y="249622"/>
            <a:ext cx="10515600" cy="1325563"/>
          </a:xfrm>
        </p:spPr>
        <p:txBody>
          <a:bodyPr/>
          <a:lstStyle/>
          <a:p>
            <a:r>
              <a:rPr lang="en-US"/>
              <a:t>Evolution of User Emotions Over Time</a:t>
            </a:r>
            <a:endParaRPr lang="en-IN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B568483-CCD6-F8D7-C43F-39B4629E34A0}"/>
              </a:ext>
            </a:extLst>
          </p:cNvPr>
          <p:cNvSpPr txBox="1"/>
          <p:nvPr/>
        </p:nvSpPr>
        <p:spPr>
          <a:xfrm>
            <a:off x="7315200" y="3429000"/>
            <a:ext cx="4379495" cy="23526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lnSpc>
                <a:spcPct val="107000"/>
              </a:lnSpc>
              <a:spcAft>
                <a:spcPts val="800"/>
              </a:spcAft>
              <a:buNone/>
            </a:pP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IN" sz="1800" b="1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As a result of Not considering any coping mechanism/treatment, we can see the increase in the Emotion trajectory for Sadness over time.</a:t>
            </a:r>
            <a:endParaRPr lang="en-US" sz="1800" kern="1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</p:txBody>
      </p:sp>
      <p:pic>
        <p:nvPicPr>
          <p:cNvPr id="3" name="Picture 2" descr="A graph with a line and a point&#10;&#10;AI-generated content may be incorrect.">
            <a:extLst>
              <a:ext uri="{FF2B5EF4-FFF2-40B4-BE49-F238E27FC236}">
                <a16:creationId xmlns:a16="http://schemas.microsoft.com/office/drawing/2014/main" id="{B569C9F1-9C3B-09E5-04C7-EABFFCDC51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304" y="1401279"/>
            <a:ext cx="6455039" cy="3896435"/>
          </a:xfrm>
          <a:prstGeom prst="rect">
            <a:avLst/>
          </a:prstGeom>
        </p:spPr>
      </p:pic>
      <p:pic>
        <p:nvPicPr>
          <p:cNvPr id="4" name="Picture 3" descr="A white background with black text&#10;&#10;AI-generated content may be incorrect.">
            <a:extLst>
              <a:ext uri="{FF2B5EF4-FFF2-40B4-BE49-F238E27FC236}">
                <a16:creationId xmlns:a16="http://schemas.microsoft.com/office/drawing/2014/main" id="{BB51E4E1-D8C1-A8D7-5CA1-AE49341D03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1" y="1575184"/>
            <a:ext cx="4533598" cy="1559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17061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F3F11-FE6A-3C83-08BD-1CBB5A5701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883" y="205975"/>
            <a:ext cx="9404723" cy="929962"/>
          </a:xfrm>
        </p:spPr>
        <p:txBody>
          <a:bodyPr/>
          <a:lstStyle/>
          <a:p>
            <a:r>
              <a:rPr lang="en-US" sz="4000" dirty="0"/>
              <a:t>Evolution of User Emotions Over Time</a:t>
            </a:r>
            <a:endParaRPr lang="en-IN" sz="4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5EF091F-5929-58AE-A5BA-062B31CA94AB}"/>
              </a:ext>
            </a:extLst>
          </p:cNvPr>
          <p:cNvSpPr txBox="1"/>
          <p:nvPr/>
        </p:nvSpPr>
        <p:spPr>
          <a:xfrm>
            <a:off x="7441703" y="3470817"/>
            <a:ext cx="392710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b="1" kern="100" dirty="0">
                <a:effectLst/>
                <a:ea typeface="Calibri" panose="020F0502020204030204" pitchFamily="34" charset="0"/>
                <a:cs typeface="Mangal" panose="02040503050203030202" pitchFamily="18" charset="0"/>
              </a:rPr>
              <a:t>We can see some improvements in the sadness over a period of time as user is considering positive coping mechanism</a:t>
            </a:r>
            <a:endParaRPr lang="en-US" sz="1800" kern="100" dirty="0">
              <a:effectLst/>
              <a:ea typeface="Calibri" panose="020F0502020204030204" pitchFamily="34" charset="0"/>
              <a:cs typeface="Mangal" panose="02040503050203030202" pitchFamily="18" charset="0"/>
            </a:endParaRPr>
          </a:p>
          <a:p>
            <a:endParaRPr lang="en-IN" dirty="0"/>
          </a:p>
        </p:txBody>
      </p:sp>
      <p:pic>
        <p:nvPicPr>
          <p:cNvPr id="3" name="Picture 2" descr="A graph of a graph&#10;&#10;AI-generated content may be incorrect.">
            <a:extLst>
              <a:ext uri="{FF2B5EF4-FFF2-40B4-BE49-F238E27FC236}">
                <a16:creationId xmlns:a16="http://schemas.microsoft.com/office/drawing/2014/main" id="{76E1A165-159B-3FEA-56FC-B5F15A68A8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029" y="1135937"/>
            <a:ext cx="6357257" cy="4089206"/>
          </a:xfrm>
          <a:prstGeom prst="rect">
            <a:avLst/>
          </a:prstGeom>
        </p:spPr>
      </p:pic>
      <p:pic>
        <p:nvPicPr>
          <p:cNvPr id="4" name="Picture 3" descr="A white background with black text&#10;&#10;AI-generated content may be incorrect.">
            <a:extLst>
              <a:ext uri="{FF2B5EF4-FFF2-40B4-BE49-F238E27FC236}">
                <a16:creationId xmlns:a16="http://schemas.microsoft.com/office/drawing/2014/main" id="{DC7C6C28-027F-E236-204B-5B6200190E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5543" y="1407886"/>
            <a:ext cx="4499428" cy="1484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9763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5D343E-A6B3-8272-1B20-5E1A6D4713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228" y="225265"/>
            <a:ext cx="10503210" cy="723513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>
                <a:ea typeface="+mj-lt"/>
                <a:cs typeface="+mj-lt"/>
              </a:rPr>
              <a:t> </a:t>
            </a:r>
            <a:r>
              <a:rPr lang="en-US" sz="4000" dirty="0">
                <a:ea typeface="+mj-lt"/>
                <a:cs typeface="+mj-lt"/>
              </a:rPr>
              <a:t>Findings and Conclusions</a:t>
            </a:r>
            <a:endParaRPr lang="en-US" sz="4000" dirty="0">
              <a:latin typeface="Aptos Display"/>
            </a:endParaRPr>
          </a:p>
          <a:p>
            <a:endParaRPr lang="en-US" sz="320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DD258DA-19B3-5005-D371-F59163ECB3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2800" y="1102290"/>
            <a:ext cx="9237053" cy="5146109"/>
          </a:xfrm>
        </p:spPr>
        <p:txBody>
          <a:bodyPr>
            <a:normAutofit fontScale="92500" lnSpcReduction="10000"/>
          </a:bodyPr>
          <a:lstStyle/>
          <a:p>
            <a:pPr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900" i="0" u="none" strike="noStrike" dirty="0">
                <a:effectLst/>
              </a:rPr>
              <a:t>Preparatory planning </a:t>
            </a:r>
            <a:r>
              <a:rPr lang="en-US" sz="1900" b="0" i="0" u="none" strike="noStrike" dirty="0">
                <a:effectLst/>
              </a:rPr>
              <a:t>is a </a:t>
            </a:r>
            <a:r>
              <a:rPr lang="en-US" sz="1900" i="0" u="none" strike="noStrike" dirty="0">
                <a:effectLst/>
              </a:rPr>
              <a:t>significant risk marker </a:t>
            </a:r>
            <a:r>
              <a:rPr lang="en-US" sz="1900" b="0" i="0" u="none" strike="noStrike" dirty="0">
                <a:effectLst/>
              </a:rPr>
              <a:t>for suicide attempts, but </a:t>
            </a:r>
            <a:r>
              <a:rPr lang="en-US" sz="1900" i="0" u="none" strike="noStrike" dirty="0">
                <a:effectLst/>
              </a:rPr>
              <a:t>not deterministic on its own.</a:t>
            </a:r>
          </a:p>
          <a:p>
            <a:pPr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900" i="0" u="none" strike="noStrike" dirty="0">
                <a:effectLst/>
              </a:rPr>
              <a:t>Demographic factors </a:t>
            </a:r>
            <a:r>
              <a:rPr lang="en-US" sz="1900" b="0" i="0" u="none" strike="noStrike" dirty="0">
                <a:effectLst/>
              </a:rPr>
              <a:t>(e.g., age, gender identity) reveal unique patterns in planning, method, attempt, and emotional expression.</a:t>
            </a:r>
          </a:p>
          <a:p>
            <a:pPr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900" i="0" u="none" strike="noStrike" dirty="0">
                <a:effectLst/>
              </a:rPr>
              <a:t>Coping mechanisms</a:t>
            </a:r>
            <a:r>
              <a:rPr lang="en-US" sz="1900" b="0" i="0" u="none" strike="noStrike" dirty="0">
                <a:effectLst/>
              </a:rPr>
              <a:t>, especially </a:t>
            </a:r>
            <a:r>
              <a:rPr lang="en-US" sz="1900" i="0" u="none" strike="noStrike" dirty="0">
                <a:effectLst/>
              </a:rPr>
              <a:t>creative and social ones</a:t>
            </a:r>
            <a:r>
              <a:rPr lang="en-US" sz="1900" b="0" i="0" u="none" strike="noStrike" dirty="0">
                <a:effectLst/>
              </a:rPr>
              <a:t>, are</a:t>
            </a:r>
            <a:r>
              <a:rPr lang="en-US" sz="1900" i="0" u="none" strike="noStrike" dirty="0">
                <a:effectLst/>
              </a:rPr>
              <a:t> linked to emotional improvement.</a:t>
            </a:r>
          </a:p>
          <a:p>
            <a:pPr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900" i="0" u="none" strike="noStrike" dirty="0">
                <a:effectLst/>
              </a:rPr>
              <a:t>Formal treatment</a:t>
            </a:r>
            <a:r>
              <a:rPr lang="en-US" sz="1900" b="0" i="0" u="none" strike="noStrike" dirty="0">
                <a:effectLst/>
              </a:rPr>
              <a:t>, especially </a:t>
            </a:r>
            <a:r>
              <a:rPr lang="en-US" sz="1900" i="0" u="none" strike="noStrike" dirty="0">
                <a:effectLst/>
              </a:rPr>
              <a:t>medication</a:t>
            </a:r>
            <a:r>
              <a:rPr lang="en-US" sz="1900" b="0" i="0" u="none" strike="noStrike" dirty="0">
                <a:effectLst/>
              </a:rPr>
              <a:t>, shows a modest but positive impact on emotional health.</a:t>
            </a:r>
          </a:p>
          <a:p>
            <a:pPr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900" b="0" i="0" u="none" strike="noStrike" dirty="0">
                <a:effectLst/>
              </a:rPr>
              <a:t>The majority of users </a:t>
            </a:r>
            <a:r>
              <a:rPr lang="en-US" sz="1900" i="0" u="none" strike="noStrike" dirty="0">
                <a:effectLst/>
              </a:rPr>
              <a:t>do not engage in any structured support</a:t>
            </a:r>
            <a:r>
              <a:rPr lang="en-US" sz="1900" b="0" i="0" u="none" strike="noStrike" dirty="0">
                <a:effectLst/>
              </a:rPr>
              <a:t>, highlighting a critical gap in intervention and outreach.</a:t>
            </a:r>
          </a:p>
          <a:p>
            <a:pPr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900" i="0" u="none" strike="noStrike" dirty="0">
                <a:effectLst/>
              </a:rPr>
              <a:t>Emotional instability </a:t>
            </a:r>
            <a:r>
              <a:rPr lang="en-US" sz="1900" b="0" i="0" u="none" strike="noStrike" dirty="0">
                <a:effectLst/>
              </a:rPr>
              <a:t>is strongly associated with </a:t>
            </a:r>
            <a:r>
              <a:rPr lang="en-US" sz="1900" i="0" u="none" strike="noStrike" dirty="0">
                <a:effectLst/>
              </a:rPr>
              <a:t>anxiety disorders</a:t>
            </a:r>
            <a:r>
              <a:rPr lang="en-US" sz="1900" b="0" i="0" u="none" strike="noStrike" dirty="0">
                <a:effectLst/>
              </a:rPr>
              <a:t>, supporting its use as a </a:t>
            </a:r>
            <a:r>
              <a:rPr lang="en-US" sz="1900" i="0" u="none" strike="noStrike" dirty="0">
                <a:effectLst/>
              </a:rPr>
              <a:t>proxy indicator for risk</a:t>
            </a:r>
            <a:r>
              <a:rPr lang="en-US" sz="1900" b="0" i="0" u="none" strike="noStrike" dirty="0">
                <a:effectLst/>
              </a:rPr>
              <a:t>.</a:t>
            </a:r>
          </a:p>
          <a:p>
            <a:pPr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900" b="0" i="0" u="none" strike="noStrike" dirty="0">
                <a:effectLst/>
              </a:rPr>
              <a:t>Emotional analysis over time </a:t>
            </a:r>
            <a:r>
              <a:rPr lang="en-US" sz="1900" dirty="0"/>
              <a:t>can be an</a:t>
            </a:r>
            <a:r>
              <a:rPr lang="en-US" sz="1900" b="0" i="0" u="none" strike="noStrike" dirty="0">
                <a:effectLst/>
              </a:rPr>
              <a:t> </a:t>
            </a:r>
            <a:r>
              <a:rPr lang="en-US" sz="1900" i="0" u="none" strike="noStrike" dirty="0">
                <a:effectLst/>
              </a:rPr>
              <a:t>effective in tracking mental health trajectories</a:t>
            </a:r>
            <a:r>
              <a:rPr lang="en-US" sz="1900" b="0" i="0" u="none" strike="noStrike" dirty="0">
                <a:effectLst/>
              </a:rPr>
              <a:t>, offering promise for </a:t>
            </a:r>
            <a:r>
              <a:rPr lang="en-US" sz="1900" i="0" u="none" strike="noStrike" dirty="0">
                <a:effectLst/>
              </a:rPr>
              <a:t>early detection </a:t>
            </a:r>
            <a:r>
              <a:rPr lang="en-US" sz="1900" b="0" i="0" u="none" strike="noStrike" dirty="0">
                <a:effectLst/>
              </a:rPr>
              <a:t>and </a:t>
            </a:r>
            <a:r>
              <a:rPr lang="en-US" sz="1900" i="0" u="none" strike="noStrike" dirty="0">
                <a:effectLst/>
              </a:rPr>
              <a:t>intervention</a:t>
            </a:r>
            <a:r>
              <a:rPr lang="en-US" sz="1900" b="0" i="0" u="none" strike="noStrike" dirty="0">
                <a:effectLst/>
              </a:rPr>
              <a:t> strategies</a:t>
            </a:r>
            <a:r>
              <a:rPr lang="en-US" sz="1900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pPr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900" b="0" i="0" u="none" strike="noStrike" dirty="0">
                <a:effectLst/>
              </a:rPr>
              <a:t>Number of Comments  and Positive Sentiments are the strongest  predictors of higher post scores.</a:t>
            </a:r>
          </a:p>
          <a:p>
            <a:pPr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endParaRPr lang="en-US" sz="1900" b="0" i="0" u="none" strike="noStrike" dirty="0">
              <a:solidFill>
                <a:srgbClr val="000000"/>
              </a:solidFill>
              <a:effectLst/>
            </a:endParaRPr>
          </a:p>
          <a:p>
            <a:pPr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endParaRPr lang="en-US" sz="1900" b="0" i="0" u="none" strike="noStrike" dirty="0">
              <a:solidFill>
                <a:srgbClr val="000000"/>
              </a:solidFill>
              <a:effectLst/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30556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2DD758-925F-3D5D-8450-6D98D94ECE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130" y="190074"/>
            <a:ext cx="9404723" cy="839053"/>
          </a:xfrm>
        </p:spPr>
        <p:txBody>
          <a:bodyPr/>
          <a:lstStyle/>
          <a:p>
            <a:r>
              <a:rPr lang="en-US" dirty="0"/>
              <a:t>Feature List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EBC94C-8084-49BB-AC56-04A67CBC86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4972" y="190074"/>
            <a:ext cx="5794828" cy="647785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82E4801-7E9A-7BA8-0232-32030E9E2192}"/>
              </a:ext>
            </a:extLst>
          </p:cNvPr>
          <p:cNvSpPr txBox="1"/>
          <p:nvPr/>
        </p:nvSpPr>
        <p:spPr>
          <a:xfrm>
            <a:off x="859971" y="5181600"/>
            <a:ext cx="2438400" cy="10931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  <a:buNone/>
            </a:pPr>
            <a:r>
              <a:rPr lang="en-US" b="1" dirty="0"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Score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: Dependent </a:t>
            </a:r>
            <a:endParaRPr lang="en-IN" sz="1800" dirty="0">
              <a:effectLst/>
              <a:latin typeface="Cambria" panose="02040503050406030204" pitchFamily="18" charset="0"/>
              <a:ea typeface="MS Mincho" panose="02020609040205080304" pitchFamily="49" charset="-128"/>
              <a:cs typeface="Mangal" panose="02040503050203030202" pitchFamily="18" charset="0"/>
            </a:endParaRPr>
          </a:p>
          <a:p>
            <a:pPr>
              <a:buNone/>
            </a:pP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Rest of them : Independent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844456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277E21-2EC5-E2F0-1BCB-546D820782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1D325-DBDC-7B62-68D5-3E2ECFDA72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130" y="190074"/>
            <a:ext cx="9404723" cy="839053"/>
          </a:xfrm>
        </p:spPr>
        <p:txBody>
          <a:bodyPr/>
          <a:lstStyle/>
          <a:p>
            <a:r>
              <a:rPr lang="en-US" dirty="0"/>
              <a:t>Prompt For Feature Extraction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F5B119-9EB8-70F6-C19F-5C64757F32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130" y="1228169"/>
            <a:ext cx="4939241" cy="39880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B7FFFE6-77FC-A07B-EC5D-FDC402E9CD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9771" y="1228168"/>
            <a:ext cx="6026460" cy="398800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A198D4A-9BA0-48CE-F16B-D7B61F9EC9B6}"/>
              </a:ext>
            </a:extLst>
          </p:cNvPr>
          <p:cNvSpPr txBox="1"/>
          <p:nvPr/>
        </p:nvSpPr>
        <p:spPr>
          <a:xfrm>
            <a:off x="1077686" y="5747657"/>
            <a:ext cx="10493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We have used prompts like above examples </a:t>
            </a:r>
            <a:r>
              <a:rPr lang="en-IN" dirty="0" err="1"/>
              <a:t>ro</a:t>
            </a:r>
            <a:r>
              <a:rPr lang="en-IN" dirty="0"/>
              <a:t> extract  each feature from the dataset</a:t>
            </a:r>
          </a:p>
        </p:txBody>
      </p:sp>
    </p:spTree>
    <p:extLst>
      <p:ext uri="{BB962C8B-B14F-4D97-AF65-F5344CB8AC3E}">
        <p14:creationId xmlns:p14="http://schemas.microsoft.com/office/powerpoint/2010/main" val="27990081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AE9AF2-A9AC-35F9-054C-CC77B38CF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Dataset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D4EA50-481C-5023-A1E4-016745A476E2}"/>
              </a:ext>
            </a:extLst>
          </p:cNvPr>
          <p:cNvSpPr txBox="1"/>
          <p:nvPr/>
        </p:nvSpPr>
        <p:spPr>
          <a:xfrm>
            <a:off x="529390" y="1617044"/>
            <a:ext cx="4735629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We extracted features from every post and comment into individual CSV rows, then aggregated those rows by user.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Unique users before cleaning- 1,40,115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Number of rows before cleaning- </a:t>
            </a:r>
            <a:r>
              <a:rPr lang="en-US" sz="2000" dirty="0">
                <a:latin typeface="+mj-lt"/>
                <a:ea typeface="+mj-ea"/>
                <a:cs typeface="+mj-cs"/>
              </a:rPr>
              <a:t>363258</a:t>
            </a:r>
            <a:endParaRPr lang="en-US" dirty="0">
              <a:latin typeface="+mj-lt"/>
              <a:ea typeface="+mj-ea"/>
              <a:cs typeface="+mj-cs"/>
            </a:endParaRPr>
          </a:p>
          <a:p>
            <a:endParaRPr lang="en-US" sz="2000" dirty="0"/>
          </a:p>
          <a:p>
            <a:endParaRPr lang="en-IN" sz="2000" dirty="0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2374AECF-7828-76BB-6492-862B7B571E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200005"/>
            <a:ext cx="12192000" cy="4572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363256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96A7FC9-878E-F135-56A0-217DA79AC59D}"/>
              </a:ext>
            </a:extLst>
          </p:cNvPr>
          <p:cNvSpPr txBox="1">
            <a:spLocks/>
          </p:cNvSpPr>
          <p:nvPr/>
        </p:nvSpPr>
        <p:spPr>
          <a:xfrm>
            <a:off x="6117771" y="508818"/>
            <a:ext cx="5090660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dirty="0"/>
              <a:t>Dataset Cleaning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BA644E-3793-2362-9EE4-88F548B1379F}"/>
              </a:ext>
            </a:extLst>
          </p:cNvPr>
          <p:cNvSpPr txBox="1"/>
          <p:nvPr/>
        </p:nvSpPr>
        <p:spPr>
          <a:xfrm>
            <a:off x="6208711" y="1617044"/>
            <a:ext cx="4735629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We dropped rows for which Emotional Score, Timestamp value were null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We dropped the author with blank name or with #Name error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We dropped rows for which half of the features were not extracted correctly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  <a:ea typeface="+mj-ea"/>
                <a:cs typeface="+mj-cs"/>
              </a:rPr>
              <a:t> Unique user after Cleaning- </a:t>
            </a:r>
            <a:r>
              <a:rPr lang="en-US" dirty="0">
                <a:ea typeface="+mn-lt"/>
                <a:cs typeface="+mn-lt"/>
              </a:rPr>
              <a:t>84,798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  <a:ea typeface="+mn-lt"/>
                <a:cs typeface="+mn-lt"/>
              </a:rPr>
              <a:t>Number of rows after cleaning - </a:t>
            </a:r>
            <a:r>
              <a:rPr lang="en-US" dirty="0">
                <a:ea typeface="+mn-lt"/>
                <a:cs typeface="+mn-lt"/>
              </a:rPr>
              <a:t>225,185</a:t>
            </a:r>
            <a:endParaRPr lang="en-US" dirty="0">
              <a:latin typeface="+mj-lt"/>
              <a:ea typeface="+mj-ea"/>
              <a:cs typeface="+mj-cs"/>
            </a:endParaRPr>
          </a:p>
          <a:p>
            <a:endParaRPr lang="en-US" sz="2000" dirty="0"/>
          </a:p>
          <a:p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6330648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D50B5E-E2AA-1222-6DA9-A21876AC7C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115304"/>
            <a:ext cx="9404723" cy="778520"/>
          </a:xfrm>
        </p:spPr>
        <p:txBody>
          <a:bodyPr/>
          <a:lstStyle/>
          <a:p>
            <a:r>
              <a:rPr lang="en-US" dirty="0"/>
              <a:t>Data Cleaning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D121F2-B8BD-F724-3FF1-6FB992DC5C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2800" y="1613029"/>
            <a:ext cx="5941197" cy="12955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250F10E-A5A3-203B-9C63-D1C80416F163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E6F10F4-326E-1409-812A-578C391077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4314" y="3340741"/>
            <a:ext cx="4172505" cy="1440217"/>
          </a:xfrm>
          <a:prstGeom prst="rect">
            <a:avLst/>
          </a:prstGeom>
        </p:spPr>
      </p:pic>
      <p:pic>
        <p:nvPicPr>
          <p:cNvPr id="9" name="Picture 8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27C897D9-4617-7087-1CDC-8AD4B23BEE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603" y="957264"/>
            <a:ext cx="3952875" cy="391160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AEE6440-1667-AAD4-D9A1-EC567CD2C7FA}"/>
              </a:ext>
            </a:extLst>
          </p:cNvPr>
          <p:cNvSpPr txBox="1"/>
          <p:nvPr/>
        </p:nvSpPr>
        <p:spPr>
          <a:xfrm>
            <a:off x="596167" y="5072743"/>
            <a:ext cx="104493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We removed null values for Emotional Score variable and for other variable we substitute it with ‘None’ keyword</a:t>
            </a:r>
          </a:p>
          <a:p>
            <a:r>
              <a:rPr lang="en-IN" dirty="0"/>
              <a:t>Changed the Timestamp format</a:t>
            </a:r>
          </a:p>
          <a:p>
            <a:r>
              <a:rPr lang="en-IN" dirty="0"/>
              <a:t>One –hot encoded the categorical variables</a:t>
            </a:r>
          </a:p>
        </p:txBody>
      </p:sp>
    </p:spTree>
    <p:extLst>
      <p:ext uri="{BB962C8B-B14F-4D97-AF65-F5344CB8AC3E}">
        <p14:creationId xmlns:p14="http://schemas.microsoft.com/office/powerpoint/2010/main" val="91577047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F46CAE930192841ACA422A482297EDF" ma:contentTypeVersion="6" ma:contentTypeDescription="Create a new document." ma:contentTypeScope="" ma:versionID="5d53929dfad7bfe2730e388d58d8275d">
  <xsd:schema xmlns:xsd="http://www.w3.org/2001/XMLSchema" xmlns:xs="http://www.w3.org/2001/XMLSchema" xmlns:p="http://schemas.microsoft.com/office/2006/metadata/properties" xmlns:ns3="53a46d71-5f14-4407-8c2d-e46da3e4a0d0" targetNamespace="http://schemas.microsoft.com/office/2006/metadata/properties" ma:root="true" ma:fieldsID="6ddc9aed2eb970e706a5ea2fdb341e28" ns3:_="">
    <xsd:import namespace="53a46d71-5f14-4407-8c2d-e46da3e4a0d0"/>
    <xsd:element name="properties">
      <xsd:complexType>
        <xsd:sequence>
          <xsd:element name="documentManagement">
            <xsd:complexType>
              <xsd:all>
                <xsd:element ref="ns3:MediaServiceDateTaken" minOccurs="0"/>
                <xsd:element ref="ns3:_activity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3a46d71-5f14-4407-8c2d-e46da3e4a0d0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_activity" ma:index="9" nillable="true" ma:displayName="_activity" ma:hidden="true" ma:internalName="_activity">
      <xsd:simpleType>
        <xsd:restriction base="dms:Note"/>
      </xsd:simpleType>
    </xsd:element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2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53a46d71-5f14-4407-8c2d-e46da3e4a0d0" xsi:nil="true"/>
  </documentManagement>
</p:properties>
</file>

<file path=customXml/itemProps1.xml><?xml version="1.0" encoding="utf-8"?>
<ds:datastoreItem xmlns:ds="http://schemas.openxmlformats.org/officeDocument/2006/customXml" ds:itemID="{5A31A9FF-45FA-458E-B202-72DC6F2544C1}">
  <ds:schemaRefs>
    <ds:schemaRef ds:uri="53a46d71-5f14-4407-8c2d-e46da3e4a0d0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B907B17D-C5EC-4063-9BA5-54CA25572F3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9E87FA0-DE3B-4543-A6F9-035E9E37157C}">
  <ds:schemaRefs>
    <ds:schemaRef ds:uri="http://www.w3.org/XML/1998/namespace"/>
    <ds:schemaRef ds:uri="http://schemas.microsoft.com/office/infopath/2007/PartnerControls"/>
    <ds:schemaRef ds:uri="http://schemas.openxmlformats.org/package/2006/metadata/core-properties"/>
    <ds:schemaRef ds:uri="http://purl.org/dc/terms/"/>
    <ds:schemaRef ds:uri="http://schemas.microsoft.com/office/2006/documentManagement/types"/>
    <ds:schemaRef ds:uri="http://purl.org/dc/elements/1.1/"/>
    <ds:schemaRef ds:uri="http://schemas.microsoft.com/office/2006/metadata/properties"/>
    <ds:schemaRef ds:uri="53a46d71-5f14-4407-8c2d-e46da3e4a0d0"/>
    <ds:schemaRef ds:uri="http://purl.org/dc/dcmitype/"/>
  </ds:schemaRefs>
</ds:datastoreItem>
</file>

<file path=docMetadata/LabelInfo.xml><?xml version="1.0" encoding="utf-8"?>
<clbl:labelList xmlns:clbl="http://schemas.microsoft.com/office/2020/mipLabelMetadata">
  <clbl:label id="{e202cd47-7a56-4baa-99e3-e3b71a7c77dd}" enabled="0" method="" siteId="{e202cd47-7a56-4baa-99e3-e3b71a7c77dd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1501</TotalTime>
  <Words>2690</Words>
  <Application>Microsoft Office PowerPoint</Application>
  <PresentationFormat>Widescreen</PresentationFormat>
  <Paragraphs>248</Paragraphs>
  <Slides>56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9" baseType="lpstr">
      <vt:lpstr>Aptos</vt:lpstr>
      <vt:lpstr>Aptos Display</vt:lpstr>
      <vt:lpstr>Aptos SemiBold</vt:lpstr>
      <vt:lpstr>Arial</vt:lpstr>
      <vt:lpstr>Calibri</vt:lpstr>
      <vt:lpstr>Cambria</vt:lpstr>
      <vt:lpstr>Century Gothic</vt:lpstr>
      <vt:lpstr>Courier New</vt:lpstr>
      <vt:lpstr>Menlo</vt:lpstr>
      <vt:lpstr>Times New Roman</vt:lpstr>
      <vt:lpstr>Wingdings</vt:lpstr>
      <vt:lpstr>Wingdings 3</vt:lpstr>
      <vt:lpstr>Ion</vt:lpstr>
      <vt:lpstr>Self-Harm and Suicide Ideation On Reddit </vt:lpstr>
      <vt:lpstr>Abstract</vt:lpstr>
      <vt:lpstr>Objective</vt:lpstr>
      <vt:lpstr>Sources</vt:lpstr>
      <vt:lpstr>Dataset Preparation</vt:lpstr>
      <vt:lpstr>Feature List</vt:lpstr>
      <vt:lpstr>Prompt For Feature Extraction</vt:lpstr>
      <vt:lpstr>Dataset</vt:lpstr>
      <vt:lpstr>Data Cleaning</vt:lpstr>
      <vt:lpstr>Exploratory Data Analysis</vt:lpstr>
      <vt:lpstr>How many users have ever mentioned suicidal or NSSI thoughts? </vt:lpstr>
      <vt:lpstr>PowerPoint Presentation</vt:lpstr>
      <vt:lpstr>How many mentioned preparatory  behavior?</vt:lpstr>
      <vt:lpstr>Out of users who attempted suicide, how many have a preparatory plan?</vt:lpstr>
      <vt:lpstr>Is planning behaviour significantly associated with attempts?</vt:lpstr>
      <vt:lpstr>Is planning behaviour significantly associated with attempts?</vt:lpstr>
      <vt:lpstr>Suicide Preparatory Planning Across Gender</vt:lpstr>
      <vt:lpstr>Suicide Preparatory Planning Across Age Groups</vt:lpstr>
      <vt:lpstr>Aborted and Interrupted Attempts Out of Total Attempts</vt:lpstr>
      <vt:lpstr>Aborted and Interrupted Attempts Pattern Across Gender </vt:lpstr>
      <vt:lpstr>Aborted and Interrupted Attempts Pattern Across Age Groups </vt:lpstr>
      <vt:lpstr>Dominant Suicidal or NSSI Methods  </vt:lpstr>
      <vt:lpstr>Suicidal or NSSI methods Across Gender</vt:lpstr>
      <vt:lpstr>Suicidal or NSSI Methods Across Age Groups</vt:lpstr>
      <vt:lpstr>Suicidal or NSSI Methods Across Age Groups</vt:lpstr>
      <vt:lpstr>Dominant Reasons Behind Suicidal Thoughts</vt:lpstr>
      <vt:lpstr>Reason Behind Suicide Across Gender</vt:lpstr>
      <vt:lpstr>Reasons Behind Suicide/NSSI Ranked by Attempt Rate</vt:lpstr>
      <vt:lpstr>Dominant Mental Illness traits across all users</vt:lpstr>
      <vt:lpstr> Dominant Mental Illness Traits Among Users Who Attempted Suicide</vt:lpstr>
      <vt:lpstr>Healthy Coping Mechanisms Used </vt:lpstr>
      <vt:lpstr>Coping Mechanisms Across Genders</vt:lpstr>
      <vt:lpstr>Coping Mechanism Across Age Group</vt:lpstr>
      <vt:lpstr>Coping mechanism across Age Group</vt:lpstr>
      <vt:lpstr>Users Seeking Treatment Mechanisms</vt:lpstr>
      <vt:lpstr>Users Seeking Treatment Mechanisms</vt:lpstr>
      <vt:lpstr>Regression Model -Key Drivers of Engagement</vt:lpstr>
      <vt:lpstr>Regression Model- Key Drivers of Engagement</vt:lpstr>
      <vt:lpstr>Regression Model Key Drivers of Engagement</vt:lpstr>
      <vt:lpstr>Key Drivers of Engagement</vt:lpstr>
      <vt:lpstr>Distribution of Emotion </vt:lpstr>
      <vt:lpstr>Emotion Distribution Across Gender</vt:lpstr>
      <vt:lpstr>Emotion Distribution Across Age Group</vt:lpstr>
      <vt:lpstr>Emotional Analysis</vt:lpstr>
      <vt:lpstr>Emotion Change Analysis</vt:lpstr>
      <vt:lpstr>Coping mechanism across Improved/Declined users</vt:lpstr>
      <vt:lpstr>Coping Mechanisms across Genders</vt:lpstr>
      <vt:lpstr>Coping- Mechanism across Age Groups</vt:lpstr>
      <vt:lpstr>Treatment Mechanism Across Improved/Decline User</vt:lpstr>
      <vt:lpstr>Treatment Mechanisms on Improved or Declined User’s Emotion Across Gender </vt:lpstr>
      <vt:lpstr>Treatment Mechanism on Improved or Declined User’s Emotion Across Age</vt:lpstr>
      <vt:lpstr>Dominant Mental Illness Traits in Users With Emotional Instability </vt:lpstr>
      <vt:lpstr>Emotional Instability Calculation</vt:lpstr>
      <vt:lpstr>Evolution of User Emotions Over Time</vt:lpstr>
      <vt:lpstr>Evolution of User Emotions Over Time</vt:lpstr>
      <vt:lpstr> Findings and Conclusions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Vichare, Prasad Purushottam</dc:creator>
  <cp:lastModifiedBy>Vichare, Prasad Purushottam</cp:lastModifiedBy>
  <cp:revision>7</cp:revision>
  <dcterms:created xsi:type="dcterms:W3CDTF">2025-04-30T02:08:44Z</dcterms:created>
  <dcterms:modified xsi:type="dcterms:W3CDTF">2025-05-09T08:34:03Z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0x0101002F46CAE930192841ACA422A482297EDF</vt:lpwstr>
  </property>
</Properties>
</file>